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567" r:id="rId2"/>
    <p:sldId id="376" r:id="rId3"/>
    <p:sldId id="492" r:id="rId4"/>
    <p:sldId id="494" r:id="rId5"/>
    <p:sldId id="495" r:id="rId6"/>
    <p:sldId id="570" r:id="rId7"/>
    <p:sldId id="568" r:id="rId8"/>
    <p:sldId id="571" r:id="rId9"/>
    <p:sldId id="572" r:id="rId10"/>
    <p:sldId id="573" r:id="rId11"/>
    <p:sldId id="291"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435" r:id="rId27"/>
    <p:sldId id="436" r:id="rId28"/>
    <p:sldId id="437" r:id="rId29"/>
    <p:sldId id="438" r:id="rId30"/>
    <p:sldId id="440" r:id="rId31"/>
    <p:sldId id="441" r:id="rId32"/>
    <p:sldId id="442" r:id="rId33"/>
    <p:sldId id="443" r:id="rId34"/>
    <p:sldId id="444" r:id="rId35"/>
    <p:sldId id="445" r:id="rId36"/>
    <p:sldId id="446" r:id="rId37"/>
    <p:sldId id="447" r:id="rId38"/>
    <p:sldId id="448" r:id="rId39"/>
    <p:sldId id="449" r:id="rId40"/>
    <p:sldId id="450" r:id="rId41"/>
    <p:sldId id="451" r:id="rId42"/>
    <p:sldId id="452" r:id="rId43"/>
    <p:sldId id="453" r:id="rId44"/>
    <p:sldId id="454" r:id="rId45"/>
    <p:sldId id="455" r:id="rId46"/>
    <p:sldId id="456" r:id="rId47"/>
    <p:sldId id="457" r:id="rId48"/>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87"/>
    <p:restoredTop sz="94694"/>
  </p:normalViewPr>
  <p:slideViewPr>
    <p:cSldViewPr>
      <p:cViewPr varScale="1">
        <p:scale>
          <a:sx n="128" d="100"/>
          <a:sy n="128" d="100"/>
        </p:scale>
        <p:origin x="2072" y="176"/>
      </p:cViewPr>
      <p:guideLst>
        <p:guide orient="horz" pos="2160"/>
        <p:guide pos="2880"/>
      </p:guideLst>
    </p:cSldViewPr>
  </p:slideViewPr>
  <p:outlineViewPr>
    <p:cViewPr>
      <p:scale>
        <a:sx n="33" d="100"/>
        <a:sy n="33" d="100"/>
      </p:scale>
      <p:origin x="0" y="-166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636D43-D4F4-AB4E-AC08-0011D3F215DD}"/>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65C3F377-C4BF-C342-9D3E-D159FB3BDAD2}"/>
              </a:ext>
            </a:extLst>
          </p:cNvPr>
          <p:cNvSpPr>
            <a:spLocks noGrp="1"/>
          </p:cNvSpPr>
          <p:nvPr>
            <p:ph type="dt" sz="quarter"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1104ABA-2208-49CA-8BD0-B401195A0249}" type="datetimeFigureOut">
              <a:rPr lang="en-US" altLang="en-US"/>
              <a:pPr>
                <a:defRPr/>
              </a:pPr>
              <a:t>12/8/19</a:t>
            </a:fld>
            <a:endParaRPr lang="en-US" altLang="en-US"/>
          </a:p>
        </p:txBody>
      </p:sp>
      <p:sp>
        <p:nvSpPr>
          <p:cNvPr id="4" name="Footer Placeholder 3">
            <a:extLst>
              <a:ext uri="{FF2B5EF4-FFF2-40B4-BE49-F238E27FC236}">
                <a16:creationId xmlns:a16="http://schemas.microsoft.com/office/drawing/2014/main" id="{8C863FDF-4463-7545-9D53-2AF07D94CFCB}"/>
              </a:ext>
            </a:extLst>
          </p:cNvPr>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83AEECE9-BEA4-8D4F-BB5D-165935CE3493}"/>
              </a:ext>
            </a:extLst>
          </p:cNvPr>
          <p:cNvSpPr>
            <a:spLocks noGrp="1"/>
          </p:cNvSpPr>
          <p:nvPr>
            <p:ph type="sldNum" sz="quarter" idx="3"/>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40470E9-0BD7-4EF5-954D-CA04848F1858}" type="slidenum">
              <a:rPr lang="en-US" altLang="en-US"/>
              <a:pPr>
                <a:defRPr/>
              </a:pPr>
              <a:t>‹#›</a:t>
            </a:fld>
            <a:endParaRPr lang="en-US" altLang="en-US"/>
          </a:p>
        </p:txBody>
      </p:sp>
    </p:spTree>
    <p:extLst>
      <p:ext uri="{BB962C8B-B14F-4D97-AF65-F5344CB8AC3E}">
        <p14:creationId xmlns:p14="http://schemas.microsoft.com/office/powerpoint/2010/main" val="3695765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1E8B53-C945-9B4E-8BA5-8439CE784E5C}"/>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917CC8F6-4C31-0E4B-BD60-FD0E576C3DE0}"/>
              </a:ext>
            </a:extLst>
          </p:cNvPr>
          <p:cNvSpPr>
            <a:spLocks noGrp="1"/>
          </p:cNvSpPr>
          <p:nvPr>
            <p:ph type="dt"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E82FC689-A490-4362-BF79-8815AF491FB8}" type="datetimeFigureOut">
              <a:rPr lang="en-US" altLang="en-US"/>
              <a:pPr>
                <a:defRPr/>
              </a:pPr>
              <a:t>12/8/19</a:t>
            </a:fld>
            <a:endParaRPr lang="en-US" altLang="en-US"/>
          </a:p>
        </p:txBody>
      </p:sp>
      <p:sp>
        <p:nvSpPr>
          <p:cNvPr id="4" name="Slide Image Placeholder 3">
            <a:extLst>
              <a:ext uri="{FF2B5EF4-FFF2-40B4-BE49-F238E27FC236}">
                <a16:creationId xmlns:a16="http://schemas.microsoft.com/office/drawing/2014/main" id="{9B3D4D84-9CCF-B443-81F4-997B5E73052D}"/>
              </a:ext>
            </a:extLst>
          </p:cNvPr>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28835CA-22C6-E24B-BD16-CFC684386389}"/>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491DA21-F2E3-1F49-A83A-0FB30DEECBBD}"/>
              </a:ext>
            </a:extLst>
          </p:cNvPr>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B63849AF-FF85-9949-9A6D-9C08E71015E6}"/>
              </a:ext>
            </a:extLst>
          </p:cNvPr>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387940F-35EC-40EB-9131-D6D871D4E144}" type="slidenum">
              <a:rPr lang="en-US" altLang="en-US"/>
              <a:pPr>
                <a:defRPr/>
              </a:pPr>
              <a:t>‹#›</a:t>
            </a:fld>
            <a:endParaRPr lang="en-US" altLang="en-US"/>
          </a:p>
        </p:txBody>
      </p:sp>
    </p:spTree>
    <p:extLst>
      <p:ext uri="{BB962C8B-B14F-4D97-AF65-F5344CB8AC3E}">
        <p14:creationId xmlns:p14="http://schemas.microsoft.com/office/powerpoint/2010/main" val="3557753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4DB03F40-5B11-9640-83C5-A516983728D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Rectangle 3">
            <a:extLst>
              <a:ext uri="{FF2B5EF4-FFF2-40B4-BE49-F238E27FC236}">
                <a16:creationId xmlns:a16="http://schemas.microsoft.com/office/drawing/2014/main" id="{BE40F880-5C41-6244-B19D-82D6402AB8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cs typeface="Arial" panose="020B0604020202020204" pitchFamily="34" charset="0"/>
              </a:rPr>
              <a:t>Figure 11.17</a:t>
            </a:r>
          </a:p>
        </p:txBody>
      </p:sp>
    </p:spTree>
    <p:extLst>
      <p:ext uri="{BB962C8B-B14F-4D97-AF65-F5344CB8AC3E}">
        <p14:creationId xmlns:p14="http://schemas.microsoft.com/office/powerpoint/2010/main" val="297992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a16="http://schemas.microsoft.com/office/drawing/2014/main" id="{3CEE8EED-82F3-944A-9277-EE5502720D7B}"/>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39F1810C-F239-834B-A950-AEE2C36D274D}" type="slidenum">
              <a:rPr lang="en-US" altLang="en-US"/>
              <a:pPr algn="r" eaLnBrk="1" hangingPunct="1">
                <a:spcBef>
                  <a:spcPct val="0"/>
                </a:spcBef>
              </a:pPr>
              <a:t>12</a:t>
            </a:fld>
            <a:endParaRPr lang="en-US" altLang="en-US"/>
          </a:p>
        </p:txBody>
      </p:sp>
      <p:sp>
        <p:nvSpPr>
          <p:cNvPr id="44034" name="Rectangle 2">
            <a:extLst>
              <a:ext uri="{FF2B5EF4-FFF2-40B4-BE49-F238E27FC236}">
                <a16:creationId xmlns:a16="http://schemas.microsoft.com/office/drawing/2014/main" id="{6F34FCF0-7991-AF45-B4C6-0D3136CB1C5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a:extLst>
              <a:ext uri="{FF2B5EF4-FFF2-40B4-BE49-F238E27FC236}">
                <a16:creationId xmlns:a16="http://schemas.microsoft.com/office/drawing/2014/main" id="{7F4E2B8F-86F4-644E-8E51-BC199F02AC7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14-1 </a:t>
            </a:r>
            <a:r>
              <a:rPr lang="en-US" altLang="en-US"/>
              <a:t>Flow of genetic information encoded in DNA to messenger RNA to protein.</a:t>
            </a:r>
            <a:endParaRPr lang="en-GB" altLang="en-US"/>
          </a:p>
        </p:txBody>
      </p:sp>
    </p:spTree>
    <p:extLst>
      <p:ext uri="{BB962C8B-B14F-4D97-AF65-F5344CB8AC3E}">
        <p14:creationId xmlns:p14="http://schemas.microsoft.com/office/powerpoint/2010/main" val="1511650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BF9A0184-E313-2C4A-B2A4-FF050850D15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C514F1A3-27C7-E742-9AD4-37CE5CF4620E}" type="slidenum">
              <a:rPr lang="en-US" altLang="en-US"/>
              <a:pPr algn="r" eaLnBrk="1" hangingPunct="1">
                <a:spcBef>
                  <a:spcPct val="0"/>
                </a:spcBef>
              </a:pPr>
              <a:t>13</a:t>
            </a:fld>
            <a:endParaRPr lang="en-US" altLang="en-US"/>
          </a:p>
        </p:txBody>
      </p:sp>
      <p:sp>
        <p:nvSpPr>
          <p:cNvPr id="46082" name="Rectangle 2">
            <a:extLst>
              <a:ext uri="{FF2B5EF4-FFF2-40B4-BE49-F238E27FC236}">
                <a16:creationId xmlns:a16="http://schemas.microsoft.com/office/drawing/2014/main" id="{E1E796B3-0FC7-1844-8F76-8E65DF9089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a:extLst>
              <a:ext uri="{FF2B5EF4-FFF2-40B4-BE49-F238E27FC236}">
                <a16:creationId xmlns:a16="http://schemas.microsoft.com/office/drawing/2014/main" id="{1225EA02-6D50-9947-BC4A-3C656BF3184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14-1 </a:t>
            </a:r>
            <a:r>
              <a:rPr lang="en-US" altLang="en-US"/>
              <a:t>Flow of genetic information encoded in DNA to messenger RNA to protein.</a:t>
            </a:r>
            <a:endParaRPr lang="en-GB" altLang="en-US"/>
          </a:p>
        </p:txBody>
      </p:sp>
    </p:spTree>
    <p:extLst>
      <p:ext uri="{BB962C8B-B14F-4D97-AF65-F5344CB8AC3E}">
        <p14:creationId xmlns:p14="http://schemas.microsoft.com/office/powerpoint/2010/main" val="935572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C4358F77-07B7-DD42-A6BB-1736BDA5E541}"/>
              </a:ext>
            </a:extLst>
          </p:cNvPr>
          <p:cNvSpPr>
            <a:spLocks noGrp="1" noRot="1" noChangeAspect="1" noTextEdit="1"/>
          </p:cNvSpPr>
          <p:nvPr>
            <p:ph type="sldImg"/>
          </p:nvPr>
        </p:nvSpPr>
        <p:spPr bwMode="auto">
          <a:xfrm>
            <a:off x="1146175" y="685800"/>
            <a:ext cx="4570413"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Rectangle 3">
            <a:extLst>
              <a:ext uri="{FF2B5EF4-FFF2-40B4-BE49-F238E27FC236}">
                <a16:creationId xmlns:a16="http://schemas.microsoft.com/office/drawing/2014/main" id="{5392BACE-9601-5B4B-8E55-08C844DA1DCD}"/>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14-9a </a:t>
            </a:r>
            <a:r>
              <a:rPr lang="en-US" altLang="en-US"/>
              <a:t>The early stages of transcription in prokaryotes, showing (a) the components of the process; (b) template binding at the –10 site involving the sigma subunit of RNA polymerase and subsequent initiation of RNA synthesis; and (c) chain elongation, after the sigma subunit has dissociated from  the transcription complex and the enzyme moves along the DNA template.</a:t>
            </a:r>
            <a:endParaRPr lang="en-GB" altLang="en-US"/>
          </a:p>
        </p:txBody>
      </p:sp>
    </p:spTree>
    <p:extLst>
      <p:ext uri="{BB962C8B-B14F-4D97-AF65-F5344CB8AC3E}">
        <p14:creationId xmlns:p14="http://schemas.microsoft.com/office/powerpoint/2010/main" val="2204221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B00C4C2C-E496-3741-ACE3-A71E8165D768}"/>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A5714CF5-1725-0143-8D40-7366856A71BF}" type="slidenum">
              <a:rPr lang="en-US" altLang="en-US"/>
              <a:pPr algn="r" eaLnBrk="1" hangingPunct="1">
                <a:spcBef>
                  <a:spcPct val="0"/>
                </a:spcBef>
              </a:pPr>
              <a:t>40</a:t>
            </a:fld>
            <a:endParaRPr lang="en-US" altLang="en-US"/>
          </a:p>
        </p:txBody>
      </p:sp>
      <p:sp>
        <p:nvSpPr>
          <p:cNvPr id="53250" name="Rectangle 2">
            <a:extLst>
              <a:ext uri="{FF2B5EF4-FFF2-40B4-BE49-F238E27FC236}">
                <a16:creationId xmlns:a16="http://schemas.microsoft.com/office/drawing/2014/main" id="{21D174DC-E9A8-1E47-838B-7C51D6C004A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a:extLst>
              <a:ext uri="{FF2B5EF4-FFF2-40B4-BE49-F238E27FC236}">
                <a16:creationId xmlns:a16="http://schemas.microsoft.com/office/drawing/2014/main" id="{23985200-3F6A-DC4A-90BA-2FB504A9393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14-9b </a:t>
            </a:r>
            <a:r>
              <a:rPr lang="en-US" altLang="en-US"/>
              <a:t>The early stages of transcription in prokaryotes, showing (a) the components of the process; (b) template binding at the –10 site involving the sigma subunit of RNA polymerase and subsequent initiation of RNA synthesis; and (c) chain elongation, after the sigma subunit has dissociated from  the transcription complex and the enzyme moves along the DNA template.</a:t>
            </a:r>
            <a:endParaRPr lang="en-GB" altLang="en-US"/>
          </a:p>
        </p:txBody>
      </p:sp>
    </p:spTree>
    <p:extLst>
      <p:ext uri="{BB962C8B-B14F-4D97-AF65-F5344CB8AC3E}">
        <p14:creationId xmlns:p14="http://schemas.microsoft.com/office/powerpoint/2010/main" val="718389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a:extLst>
              <a:ext uri="{FF2B5EF4-FFF2-40B4-BE49-F238E27FC236}">
                <a16:creationId xmlns:a16="http://schemas.microsoft.com/office/drawing/2014/main" id="{277A84FF-2C6D-D841-91DC-497A44FAA36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E7689528-10C0-AB49-9F4B-9EBBAB36C25A}" type="slidenum">
              <a:rPr lang="en-US" altLang="en-US"/>
              <a:pPr algn="r" eaLnBrk="1" hangingPunct="1">
                <a:spcBef>
                  <a:spcPct val="0"/>
                </a:spcBef>
              </a:pPr>
              <a:t>41</a:t>
            </a:fld>
            <a:endParaRPr lang="en-US" altLang="en-US"/>
          </a:p>
        </p:txBody>
      </p:sp>
      <p:sp>
        <p:nvSpPr>
          <p:cNvPr id="55298" name="Rectangle 2">
            <a:extLst>
              <a:ext uri="{FF2B5EF4-FFF2-40B4-BE49-F238E27FC236}">
                <a16:creationId xmlns:a16="http://schemas.microsoft.com/office/drawing/2014/main" id="{C494B1A7-EC49-B743-B464-0BB1B1D97FE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a:extLst>
              <a:ext uri="{FF2B5EF4-FFF2-40B4-BE49-F238E27FC236}">
                <a16:creationId xmlns:a16="http://schemas.microsoft.com/office/drawing/2014/main" id="{00715709-3599-8C49-9B2D-EBC0EEE5AC2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14-9c </a:t>
            </a:r>
            <a:r>
              <a:rPr lang="en-US" altLang="en-US"/>
              <a:t>The early stages of transcription in prokaryotes, showing (a) the components of the process; (b) template binding at the –10 site involving the sigma subunit of RNA polymerase and subsequent initiation of RNA synthesis; and (c) chain elongation, after the sigma subunit has dissociated from  the transcription complex and the enzyme moves along the DNA template.</a:t>
            </a:r>
            <a:endParaRPr lang="en-GB" altLang="en-US"/>
          </a:p>
        </p:txBody>
      </p:sp>
    </p:spTree>
    <p:extLst>
      <p:ext uri="{BB962C8B-B14F-4D97-AF65-F5344CB8AC3E}">
        <p14:creationId xmlns:p14="http://schemas.microsoft.com/office/powerpoint/2010/main" val="3036467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a:extLst>
              <a:ext uri="{FF2B5EF4-FFF2-40B4-BE49-F238E27FC236}">
                <a16:creationId xmlns:a16="http://schemas.microsoft.com/office/drawing/2014/main" id="{15DC8CAE-F33C-6B4B-B945-15338C7777B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23900" indent="-2778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14425" indent="-2222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558925" indent="-2222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05013" indent="-2222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462213" indent="-2222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19413" indent="-2222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376613" indent="-2222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33813" indent="-2222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E4BD008-EA5B-B54A-8971-93C863673249}" type="slidenum">
              <a:rPr lang="en-US" altLang="en-US" smtClean="0"/>
              <a:pPr>
                <a:spcBef>
                  <a:spcPct val="0"/>
                </a:spcBef>
              </a:pPr>
              <a:t>44</a:t>
            </a:fld>
            <a:endParaRPr lang="en-US" altLang="en-US"/>
          </a:p>
        </p:txBody>
      </p:sp>
      <p:sp>
        <p:nvSpPr>
          <p:cNvPr id="59394" name="Rectangle 2">
            <a:extLst>
              <a:ext uri="{FF2B5EF4-FFF2-40B4-BE49-F238E27FC236}">
                <a16:creationId xmlns:a16="http://schemas.microsoft.com/office/drawing/2014/main" id="{07886F4C-8F9B-4149-8424-0EF4CE59AB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a:extLst>
              <a:ext uri="{FF2B5EF4-FFF2-40B4-BE49-F238E27FC236}">
                <a16:creationId xmlns:a16="http://schemas.microsoft.com/office/drawing/2014/main" id="{BD892AB1-3655-D146-AE25-DCC40128D33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14-12 </a:t>
            </a:r>
            <a:r>
              <a:rPr lang="en-US" altLang="en-US"/>
              <a:t>Intervening sequences in various eukaryotic genes. The numbers indicate the number of nucleotides present in various intron and exon regions.</a:t>
            </a:r>
            <a:endParaRPr lang="en-GB" altLang="en-US"/>
          </a:p>
        </p:txBody>
      </p:sp>
    </p:spTree>
    <p:extLst>
      <p:ext uri="{BB962C8B-B14F-4D97-AF65-F5344CB8AC3E}">
        <p14:creationId xmlns:p14="http://schemas.microsoft.com/office/powerpoint/2010/main" val="912021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BF18F71-9C4E-44A9-A342-783EC6932816}"/>
              </a:ext>
            </a:extLst>
          </p:cNvPr>
          <p:cNvSpPr>
            <a:spLocks noGrp="1"/>
          </p:cNvSpPr>
          <p:nvPr>
            <p:ph type="dt" sz="half" idx="10"/>
          </p:nvPr>
        </p:nvSpPr>
        <p:spPr/>
        <p:txBody>
          <a:bodyPr/>
          <a:lstStyle>
            <a:lvl1pPr>
              <a:defRPr/>
            </a:lvl1pPr>
          </a:lstStyle>
          <a:p>
            <a:pPr>
              <a:defRPr/>
            </a:pPr>
            <a:fld id="{C13504D5-5054-435A-A211-32CD5B3D5E5D}" type="datetimeFigureOut">
              <a:rPr lang="en-US" altLang="en-US"/>
              <a:pPr>
                <a:defRPr/>
              </a:pPr>
              <a:t>12/8/19</a:t>
            </a:fld>
            <a:endParaRPr lang="en-US" altLang="en-US"/>
          </a:p>
        </p:txBody>
      </p:sp>
      <p:sp>
        <p:nvSpPr>
          <p:cNvPr id="5" name="Footer Placeholder 4">
            <a:extLst>
              <a:ext uri="{FF2B5EF4-FFF2-40B4-BE49-F238E27FC236}">
                <a16:creationId xmlns:a16="http://schemas.microsoft.com/office/drawing/2014/main" id="{8F46BB5E-D1F8-4EB1-8653-82A34B1633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358BA6-8061-4ABF-BC57-3FC4EFD67429}"/>
              </a:ext>
            </a:extLst>
          </p:cNvPr>
          <p:cNvSpPr>
            <a:spLocks noGrp="1"/>
          </p:cNvSpPr>
          <p:nvPr>
            <p:ph type="sldNum" sz="quarter" idx="12"/>
          </p:nvPr>
        </p:nvSpPr>
        <p:spPr/>
        <p:txBody>
          <a:bodyPr/>
          <a:lstStyle>
            <a:lvl1pPr>
              <a:defRPr/>
            </a:lvl1pPr>
          </a:lstStyle>
          <a:p>
            <a:pPr>
              <a:defRPr/>
            </a:pPr>
            <a:fld id="{41B4F650-B2BA-48EC-B475-ACB76B60B961}" type="slidenum">
              <a:rPr lang="en-US" altLang="en-US"/>
              <a:pPr>
                <a:defRPr/>
              </a:pPr>
              <a:t>‹#›</a:t>
            </a:fld>
            <a:endParaRPr lang="en-US" altLang="en-US"/>
          </a:p>
        </p:txBody>
      </p:sp>
    </p:spTree>
    <p:extLst>
      <p:ext uri="{BB962C8B-B14F-4D97-AF65-F5344CB8AC3E}">
        <p14:creationId xmlns:p14="http://schemas.microsoft.com/office/powerpoint/2010/main" val="2221007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5FF34-4300-4A97-A66B-5A98290DF4F4}"/>
              </a:ext>
            </a:extLst>
          </p:cNvPr>
          <p:cNvSpPr>
            <a:spLocks noGrp="1"/>
          </p:cNvSpPr>
          <p:nvPr>
            <p:ph type="dt" sz="half" idx="10"/>
          </p:nvPr>
        </p:nvSpPr>
        <p:spPr/>
        <p:txBody>
          <a:bodyPr/>
          <a:lstStyle>
            <a:lvl1pPr>
              <a:defRPr/>
            </a:lvl1pPr>
          </a:lstStyle>
          <a:p>
            <a:pPr>
              <a:defRPr/>
            </a:pPr>
            <a:fld id="{7F937BEB-3793-43E6-BB96-D0FCC118C386}" type="datetimeFigureOut">
              <a:rPr lang="en-US" altLang="en-US"/>
              <a:pPr>
                <a:defRPr/>
              </a:pPr>
              <a:t>12/8/19</a:t>
            </a:fld>
            <a:endParaRPr lang="en-US" altLang="en-US"/>
          </a:p>
        </p:txBody>
      </p:sp>
      <p:sp>
        <p:nvSpPr>
          <p:cNvPr id="5" name="Footer Placeholder 4">
            <a:extLst>
              <a:ext uri="{FF2B5EF4-FFF2-40B4-BE49-F238E27FC236}">
                <a16:creationId xmlns:a16="http://schemas.microsoft.com/office/drawing/2014/main" id="{5047E483-C158-4B52-B6DD-FA99660B879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F78FA5-D978-46F6-96B6-D823C63FA626}"/>
              </a:ext>
            </a:extLst>
          </p:cNvPr>
          <p:cNvSpPr>
            <a:spLocks noGrp="1"/>
          </p:cNvSpPr>
          <p:nvPr>
            <p:ph type="sldNum" sz="quarter" idx="12"/>
          </p:nvPr>
        </p:nvSpPr>
        <p:spPr/>
        <p:txBody>
          <a:bodyPr/>
          <a:lstStyle>
            <a:lvl1pPr>
              <a:defRPr/>
            </a:lvl1pPr>
          </a:lstStyle>
          <a:p>
            <a:pPr>
              <a:defRPr/>
            </a:pPr>
            <a:fld id="{B75A0353-0CCE-441F-A7C0-9E244E7A0DE8}" type="slidenum">
              <a:rPr lang="en-US" altLang="en-US"/>
              <a:pPr>
                <a:defRPr/>
              </a:pPr>
              <a:t>‹#›</a:t>
            </a:fld>
            <a:endParaRPr lang="en-US" altLang="en-US"/>
          </a:p>
        </p:txBody>
      </p:sp>
    </p:spTree>
    <p:extLst>
      <p:ext uri="{BB962C8B-B14F-4D97-AF65-F5344CB8AC3E}">
        <p14:creationId xmlns:p14="http://schemas.microsoft.com/office/powerpoint/2010/main" val="3111629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E5A78-3DDB-4BBA-AD10-3AAF3B1D613F}"/>
              </a:ext>
            </a:extLst>
          </p:cNvPr>
          <p:cNvSpPr>
            <a:spLocks noGrp="1"/>
          </p:cNvSpPr>
          <p:nvPr>
            <p:ph type="dt" sz="half" idx="10"/>
          </p:nvPr>
        </p:nvSpPr>
        <p:spPr/>
        <p:txBody>
          <a:bodyPr/>
          <a:lstStyle>
            <a:lvl1pPr>
              <a:defRPr/>
            </a:lvl1pPr>
          </a:lstStyle>
          <a:p>
            <a:pPr>
              <a:defRPr/>
            </a:pPr>
            <a:fld id="{C209BF4B-9E97-4408-9E11-C7B468A16FEC}" type="datetimeFigureOut">
              <a:rPr lang="en-US" altLang="en-US"/>
              <a:pPr>
                <a:defRPr/>
              </a:pPr>
              <a:t>12/8/19</a:t>
            </a:fld>
            <a:endParaRPr lang="en-US" altLang="en-US"/>
          </a:p>
        </p:txBody>
      </p:sp>
      <p:sp>
        <p:nvSpPr>
          <p:cNvPr id="5" name="Footer Placeholder 4">
            <a:extLst>
              <a:ext uri="{FF2B5EF4-FFF2-40B4-BE49-F238E27FC236}">
                <a16:creationId xmlns:a16="http://schemas.microsoft.com/office/drawing/2014/main" id="{0C288F81-C685-4CCF-B435-91EE6C1641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5B2830E-4619-4A14-9F11-549010C4CA8F}"/>
              </a:ext>
            </a:extLst>
          </p:cNvPr>
          <p:cNvSpPr>
            <a:spLocks noGrp="1"/>
          </p:cNvSpPr>
          <p:nvPr>
            <p:ph type="sldNum" sz="quarter" idx="12"/>
          </p:nvPr>
        </p:nvSpPr>
        <p:spPr/>
        <p:txBody>
          <a:bodyPr/>
          <a:lstStyle>
            <a:lvl1pPr>
              <a:defRPr/>
            </a:lvl1pPr>
          </a:lstStyle>
          <a:p>
            <a:pPr>
              <a:defRPr/>
            </a:pPr>
            <a:fld id="{E03D0414-6EE9-4F62-AA21-B423E6F763B1}" type="slidenum">
              <a:rPr lang="en-US" altLang="en-US"/>
              <a:pPr>
                <a:defRPr/>
              </a:pPr>
              <a:t>‹#›</a:t>
            </a:fld>
            <a:endParaRPr lang="en-US" altLang="en-US"/>
          </a:p>
        </p:txBody>
      </p:sp>
    </p:spTree>
    <p:extLst>
      <p:ext uri="{BB962C8B-B14F-4D97-AF65-F5344CB8AC3E}">
        <p14:creationId xmlns:p14="http://schemas.microsoft.com/office/powerpoint/2010/main" val="21304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A7C6D-CBBF-4323-9839-58BC457D6681}"/>
              </a:ext>
            </a:extLst>
          </p:cNvPr>
          <p:cNvSpPr>
            <a:spLocks noGrp="1"/>
          </p:cNvSpPr>
          <p:nvPr>
            <p:ph type="dt" sz="half" idx="10"/>
          </p:nvPr>
        </p:nvSpPr>
        <p:spPr/>
        <p:txBody>
          <a:bodyPr/>
          <a:lstStyle>
            <a:lvl1pPr>
              <a:defRPr/>
            </a:lvl1pPr>
          </a:lstStyle>
          <a:p>
            <a:pPr>
              <a:defRPr/>
            </a:pPr>
            <a:fld id="{5480A1B3-B5EB-4EFE-A9A1-1EC9C37A7AA1}" type="datetimeFigureOut">
              <a:rPr lang="en-US" altLang="en-US"/>
              <a:pPr>
                <a:defRPr/>
              </a:pPr>
              <a:t>12/8/19</a:t>
            </a:fld>
            <a:endParaRPr lang="en-US" altLang="en-US"/>
          </a:p>
        </p:txBody>
      </p:sp>
      <p:sp>
        <p:nvSpPr>
          <p:cNvPr id="5" name="Footer Placeholder 4">
            <a:extLst>
              <a:ext uri="{FF2B5EF4-FFF2-40B4-BE49-F238E27FC236}">
                <a16:creationId xmlns:a16="http://schemas.microsoft.com/office/drawing/2014/main" id="{F1548139-B5C4-47F2-894F-1FABCC2AFB3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5A1372-F2B8-47FC-B034-12D281791F8A}"/>
              </a:ext>
            </a:extLst>
          </p:cNvPr>
          <p:cNvSpPr>
            <a:spLocks noGrp="1"/>
          </p:cNvSpPr>
          <p:nvPr>
            <p:ph type="sldNum" sz="quarter" idx="12"/>
          </p:nvPr>
        </p:nvSpPr>
        <p:spPr/>
        <p:txBody>
          <a:bodyPr/>
          <a:lstStyle>
            <a:lvl1pPr>
              <a:defRPr/>
            </a:lvl1pPr>
          </a:lstStyle>
          <a:p>
            <a:pPr>
              <a:defRPr/>
            </a:pPr>
            <a:fld id="{A5E3C966-C393-4FB6-8B81-744FE7AD1F29}" type="slidenum">
              <a:rPr lang="en-US" altLang="en-US"/>
              <a:pPr>
                <a:defRPr/>
              </a:pPr>
              <a:t>‹#›</a:t>
            </a:fld>
            <a:endParaRPr lang="en-US" altLang="en-US"/>
          </a:p>
        </p:txBody>
      </p:sp>
    </p:spTree>
    <p:extLst>
      <p:ext uri="{BB962C8B-B14F-4D97-AF65-F5344CB8AC3E}">
        <p14:creationId xmlns:p14="http://schemas.microsoft.com/office/powerpoint/2010/main" val="3987009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DC110B-DD2E-4C9C-B63D-9C2743BCF713}"/>
              </a:ext>
            </a:extLst>
          </p:cNvPr>
          <p:cNvSpPr>
            <a:spLocks noGrp="1"/>
          </p:cNvSpPr>
          <p:nvPr>
            <p:ph type="dt" sz="half" idx="10"/>
          </p:nvPr>
        </p:nvSpPr>
        <p:spPr/>
        <p:txBody>
          <a:bodyPr/>
          <a:lstStyle>
            <a:lvl1pPr>
              <a:defRPr/>
            </a:lvl1pPr>
          </a:lstStyle>
          <a:p>
            <a:pPr>
              <a:defRPr/>
            </a:pPr>
            <a:fld id="{F4771B45-374B-4E7C-B936-92FA5156DC17}" type="datetimeFigureOut">
              <a:rPr lang="en-US" altLang="en-US"/>
              <a:pPr>
                <a:defRPr/>
              </a:pPr>
              <a:t>12/8/19</a:t>
            </a:fld>
            <a:endParaRPr lang="en-US" altLang="en-US"/>
          </a:p>
        </p:txBody>
      </p:sp>
      <p:sp>
        <p:nvSpPr>
          <p:cNvPr id="5" name="Footer Placeholder 4">
            <a:extLst>
              <a:ext uri="{FF2B5EF4-FFF2-40B4-BE49-F238E27FC236}">
                <a16:creationId xmlns:a16="http://schemas.microsoft.com/office/drawing/2014/main" id="{BD07AD27-F437-4B2D-ABD6-830E1F89FB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5526FE-5930-4227-9741-A2667DAFE6C1}"/>
              </a:ext>
            </a:extLst>
          </p:cNvPr>
          <p:cNvSpPr>
            <a:spLocks noGrp="1"/>
          </p:cNvSpPr>
          <p:nvPr>
            <p:ph type="sldNum" sz="quarter" idx="12"/>
          </p:nvPr>
        </p:nvSpPr>
        <p:spPr/>
        <p:txBody>
          <a:bodyPr/>
          <a:lstStyle>
            <a:lvl1pPr>
              <a:defRPr/>
            </a:lvl1pPr>
          </a:lstStyle>
          <a:p>
            <a:pPr>
              <a:defRPr/>
            </a:pPr>
            <a:fld id="{3DFE95AE-171A-453F-9A65-31BCA20B13C5}" type="slidenum">
              <a:rPr lang="en-US" altLang="en-US"/>
              <a:pPr>
                <a:defRPr/>
              </a:pPr>
              <a:t>‹#›</a:t>
            </a:fld>
            <a:endParaRPr lang="en-US" altLang="en-US"/>
          </a:p>
        </p:txBody>
      </p:sp>
    </p:spTree>
    <p:extLst>
      <p:ext uri="{BB962C8B-B14F-4D97-AF65-F5344CB8AC3E}">
        <p14:creationId xmlns:p14="http://schemas.microsoft.com/office/powerpoint/2010/main" val="136967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7829377-EF70-4249-8F76-35F586EDCC15}"/>
              </a:ext>
            </a:extLst>
          </p:cNvPr>
          <p:cNvSpPr>
            <a:spLocks noGrp="1"/>
          </p:cNvSpPr>
          <p:nvPr>
            <p:ph type="dt" sz="half" idx="10"/>
          </p:nvPr>
        </p:nvSpPr>
        <p:spPr/>
        <p:txBody>
          <a:bodyPr/>
          <a:lstStyle>
            <a:lvl1pPr>
              <a:defRPr/>
            </a:lvl1pPr>
          </a:lstStyle>
          <a:p>
            <a:pPr>
              <a:defRPr/>
            </a:pPr>
            <a:fld id="{2F16B9A3-1802-4C8B-BAC6-3411A542377A}" type="datetimeFigureOut">
              <a:rPr lang="en-US" altLang="en-US"/>
              <a:pPr>
                <a:defRPr/>
              </a:pPr>
              <a:t>12/8/19</a:t>
            </a:fld>
            <a:endParaRPr lang="en-US" altLang="en-US"/>
          </a:p>
        </p:txBody>
      </p:sp>
      <p:sp>
        <p:nvSpPr>
          <p:cNvPr id="6" name="Footer Placeholder 4">
            <a:extLst>
              <a:ext uri="{FF2B5EF4-FFF2-40B4-BE49-F238E27FC236}">
                <a16:creationId xmlns:a16="http://schemas.microsoft.com/office/drawing/2014/main" id="{86939EFF-AD78-44B0-A35B-480E720BAC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AC93D91-5D54-471C-B67F-28BBFECD5250}"/>
              </a:ext>
            </a:extLst>
          </p:cNvPr>
          <p:cNvSpPr>
            <a:spLocks noGrp="1"/>
          </p:cNvSpPr>
          <p:nvPr>
            <p:ph type="sldNum" sz="quarter" idx="12"/>
          </p:nvPr>
        </p:nvSpPr>
        <p:spPr/>
        <p:txBody>
          <a:bodyPr/>
          <a:lstStyle>
            <a:lvl1pPr>
              <a:defRPr/>
            </a:lvl1pPr>
          </a:lstStyle>
          <a:p>
            <a:pPr>
              <a:defRPr/>
            </a:pPr>
            <a:fld id="{9EF8261B-1930-42CF-A1BD-8291610822BE}" type="slidenum">
              <a:rPr lang="en-US" altLang="en-US"/>
              <a:pPr>
                <a:defRPr/>
              </a:pPr>
              <a:t>‹#›</a:t>
            </a:fld>
            <a:endParaRPr lang="en-US" altLang="en-US"/>
          </a:p>
        </p:txBody>
      </p:sp>
    </p:spTree>
    <p:extLst>
      <p:ext uri="{BB962C8B-B14F-4D97-AF65-F5344CB8AC3E}">
        <p14:creationId xmlns:p14="http://schemas.microsoft.com/office/powerpoint/2010/main" val="180965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42211FA-53D8-4753-9CA0-A719549345D1}"/>
              </a:ext>
            </a:extLst>
          </p:cNvPr>
          <p:cNvSpPr>
            <a:spLocks noGrp="1"/>
          </p:cNvSpPr>
          <p:nvPr>
            <p:ph type="dt" sz="half" idx="10"/>
          </p:nvPr>
        </p:nvSpPr>
        <p:spPr/>
        <p:txBody>
          <a:bodyPr/>
          <a:lstStyle>
            <a:lvl1pPr>
              <a:defRPr/>
            </a:lvl1pPr>
          </a:lstStyle>
          <a:p>
            <a:pPr>
              <a:defRPr/>
            </a:pPr>
            <a:fld id="{2C694061-C2BC-4AC5-AA68-91FF970BD6ED}" type="datetimeFigureOut">
              <a:rPr lang="en-US" altLang="en-US"/>
              <a:pPr>
                <a:defRPr/>
              </a:pPr>
              <a:t>12/8/19</a:t>
            </a:fld>
            <a:endParaRPr lang="en-US" altLang="en-US"/>
          </a:p>
        </p:txBody>
      </p:sp>
      <p:sp>
        <p:nvSpPr>
          <p:cNvPr id="8" name="Footer Placeholder 4">
            <a:extLst>
              <a:ext uri="{FF2B5EF4-FFF2-40B4-BE49-F238E27FC236}">
                <a16:creationId xmlns:a16="http://schemas.microsoft.com/office/drawing/2014/main" id="{BDAC4C7C-55F4-43BD-B5AD-2A1FAD16A6A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D588CB8-66C9-4FE7-93A8-D2048D057614}"/>
              </a:ext>
            </a:extLst>
          </p:cNvPr>
          <p:cNvSpPr>
            <a:spLocks noGrp="1"/>
          </p:cNvSpPr>
          <p:nvPr>
            <p:ph type="sldNum" sz="quarter" idx="12"/>
          </p:nvPr>
        </p:nvSpPr>
        <p:spPr/>
        <p:txBody>
          <a:bodyPr/>
          <a:lstStyle>
            <a:lvl1pPr>
              <a:defRPr/>
            </a:lvl1pPr>
          </a:lstStyle>
          <a:p>
            <a:pPr>
              <a:defRPr/>
            </a:pPr>
            <a:fld id="{27AB6CD8-FB1A-45D0-9793-0AF4F90E61E2}" type="slidenum">
              <a:rPr lang="en-US" altLang="en-US"/>
              <a:pPr>
                <a:defRPr/>
              </a:pPr>
              <a:t>‹#›</a:t>
            </a:fld>
            <a:endParaRPr lang="en-US" altLang="en-US"/>
          </a:p>
        </p:txBody>
      </p:sp>
    </p:spTree>
    <p:extLst>
      <p:ext uri="{BB962C8B-B14F-4D97-AF65-F5344CB8AC3E}">
        <p14:creationId xmlns:p14="http://schemas.microsoft.com/office/powerpoint/2010/main" val="85187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EBFB474-8A2F-4023-B92D-9F7A516F19D7}"/>
              </a:ext>
            </a:extLst>
          </p:cNvPr>
          <p:cNvSpPr>
            <a:spLocks noGrp="1"/>
          </p:cNvSpPr>
          <p:nvPr>
            <p:ph type="dt" sz="half" idx="10"/>
          </p:nvPr>
        </p:nvSpPr>
        <p:spPr/>
        <p:txBody>
          <a:bodyPr/>
          <a:lstStyle>
            <a:lvl1pPr>
              <a:defRPr/>
            </a:lvl1pPr>
          </a:lstStyle>
          <a:p>
            <a:pPr>
              <a:defRPr/>
            </a:pPr>
            <a:fld id="{E4E0140B-9DD2-4419-9BF7-D27D53144A62}" type="datetimeFigureOut">
              <a:rPr lang="en-US" altLang="en-US"/>
              <a:pPr>
                <a:defRPr/>
              </a:pPr>
              <a:t>12/8/19</a:t>
            </a:fld>
            <a:endParaRPr lang="en-US" altLang="en-US"/>
          </a:p>
        </p:txBody>
      </p:sp>
      <p:sp>
        <p:nvSpPr>
          <p:cNvPr id="4" name="Footer Placeholder 4">
            <a:extLst>
              <a:ext uri="{FF2B5EF4-FFF2-40B4-BE49-F238E27FC236}">
                <a16:creationId xmlns:a16="http://schemas.microsoft.com/office/drawing/2014/main" id="{0DB87FAB-BC2C-4EEE-A12C-3D2AE8764D1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624F4C0-F271-4B46-8925-7170984291CF}"/>
              </a:ext>
            </a:extLst>
          </p:cNvPr>
          <p:cNvSpPr>
            <a:spLocks noGrp="1"/>
          </p:cNvSpPr>
          <p:nvPr>
            <p:ph type="sldNum" sz="quarter" idx="12"/>
          </p:nvPr>
        </p:nvSpPr>
        <p:spPr/>
        <p:txBody>
          <a:bodyPr/>
          <a:lstStyle>
            <a:lvl1pPr>
              <a:defRPr/>
            </a:lvl1pPr>
          </a:lstStyle>
          <a:p>
            <a:pPr>
              <a:defRPr/>
            </a:pPr>
            <a:fld id="{11F50669-8593-467E-B722-38AFBB8524B2}" type="slidenum">
              <a:rPr lang="en-US" altLang="en-US"/>
              <a:pPr>
                <a:defRPr/>
              </a:pPr>
              <a:t>‹#›</a:t>
            </a:fld>
            <a:endParaRPr lang="en-US" altLang="en-US"/>
          </a:p>
        </p:txBody>
      </p:sp>
    </p:spTree>
    <p:extLst>
      <p:ext uri="{BB962C8B-B14F-4D97-AF65-F5344CB8AC3E}">
        <p14:creationId xmlns:p14="http://schemas.microsoft.com/office/powerpoint/2010/main" val="37206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093D189-F66D-4950-A895-185334F8BEDD}"/>
              </a:ext>
            </a:extLst>
          </p:cNvPr>
          <p:cNvSpPr>
            <a:spLocks noGrp="1"/>
          </p:cNvSpPr>
          <p:nvPr>
            <p:ph type="dt" sz="half" idx="10"/>
          </p:nvPr>
        </p:nvSpPr>
        <p:spPr/>
        <p:txBody>
          <a:bodyPr/>
          <a:lstStyle>
            <a:lvl1pPr>
              <a:defRPr/>
            </a:lvl1pPr>
          </a:lstStyle>
          <a:p>
            <a:pPr>
              <a:defRPr/>
            </a:pPr>
            <a:fld id="{9C1E1116-D968-4423-940B-16E3CAC5A774}" type="datetimeFigureOut">
              <a:rPr lang="en-US" altLang="en-US"/>
              <a:pPr>
                <a:defRPr/>
              </a:pPr>
              <a:t>12/8/19</a:t>
            </a:fld>
            <a:endParaRPr lang="en-US" altLang="en-US"/>
          </a:p>
        </p:txBody>
      </p:sp>
      <p:sp>
        <p:nvSpPr>
          <p:cNvPr id="3" name="Footer Placeholder 4">
            <a:extLst>
              <a:ext uri="{FF2B5EF4-FFF2-40B4-BE49-F238E27FC236}">
                <a16:creationId xmlns:a16="http://schemas.microsoft.com/office/drawing/2014/main" id="{1824DE60-65A3-42ED-AF2A-1DE5E349452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FCAFE95-8D5D-40A1-9119-52F27AC9A496}"/>
              </a:ext>
            </a:extLst>
          </p:cNvPr>
          <p:cNvSpPr>
            <a:spLocks noGrp="1"/>
          </p:cNvSpPr>
          <p:nvPr>
            <p:ph type="sldNum" sz="quarter" idx="12"/>
          </p:nvPr>
        </p:nvSpPr>
        <p:spPr/>
        <p:txBody>
          <a:bodyPr/>
          <a:lstStyle>
            <a:lvl1pPr>
              <a:defRPr/>
            </a:lvl1pPr>
          </a:lstStyle>
          <a:p>
            <a:pPr>
              <a:defRPr/>
            </a:pPr>
            <a:fld id="{717C4A43-0D9C-4EA2-BFE0-32EE84EA6218}" type="slidenum">
              <a:rPr lang="en-US" altLang="en-US"/>
              <a:pPr>
                <a:defRPr/>
              </a:pPr>
              <a:t>‹#›</a:t>
            </a:fld>
            <a:endParaRPr lang="en-US" altLang="en-US"/>
          </a:p>
        </p:txBody>
      </p:sp>
    </p:spTree>
    <p:extLst>
      <p:ext uri="{BB962C8B-B14F-4D97-AF65-F5344CB8AC3E}">
        <p14:creationId xmlns:p14="http://schemas.microsoft.com/office/powerpoint/2010/main" val="38545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2F52DE7-5B78-4CE1-A79D-A4F17BB466F7}"/>
              </a:ext>
            </a:extLst>
          </p:cNvPr>
          <p:cNvSpPr>
            <a:spLocks noGrp="1"/>
          </p:cNvSpPr>
          <p:nvPr>
            <p:ph type="dt" sz="half" idx="10"/>
          </p:nvPr>
        </p:nvSpPr>
        <p:spPr/>
        <p:txBody>
          <a:bodyPr/>
          <a:lstStyle>
            <a:lvl1pPr>
              <a:defRPr/>
            </a:lvl1pPr>
          </a:lstStyle>
          <a:p>
            <a:pPr>
              <a:defRPr/>
            </a:pPr>
            <a:fld id="{4EC9AEBA-562D-48D4-A2A9-2102C7685962}" type="datetimeFigureOut">
              <a:rPr lang="en-US" altLang="en-US"/>
              <a:pPr>
                <a:defRPr/>
              </a:pPr>
              <a:t>12/8/19</a:t>
            </a:fld>
            <a:endParaRPr lang="en-US" altLang="en-US"/>
          </a:p>
        </p:txBody>
      </p:sp>
      <p:sp>
        <p:nvSpPr>
          <p:cNvPr id="6" name="Footer Placeholder 4">
            <a:extLst>
              <a:ext uri="{FF2B5EF4-FFF2-40B4-BE49-F238E27FC236}">
                <a16:creationId xmlns:a16="http://schemas.microsoft.com/office/drawing/2014/main" id="{65BFD1CC-643F-4EA6-B348-C113353023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E98ACFE-1129-4639-870C-486A9AC5A6EA}"/>
              </a:ext>
            </a:extLst>
          </p:cNvPr>
          <p:cNvSpPr>
            <a:spLocks noGrp="1"/>
          </p:cNvSpPr>
          <p:nvPr>
            <p:ph type="sldNum" sz="quarter" idx="12"/>
          </p:nvPr>
        </p:nvSpPr>
        <p:spPr/>
        <p:txBody>
          <a:bodyPr/>
          <a:lstStyle>
            <a:lvl1pPr>
              <a:defRPr/>
            </a:lvl1pPr>
          </a:lstStyle>
          <a:p>
            <a:pPr>
              <a:defRPr/>
            </a:pPr>
            <a:fld id="{C740481C-81C0-4A20-84F1-2120ADB1BB84}" type="slidenum">
              <a:rPr lang="en-US" altLang="en-US"/>
              <a:pPr>
                <a:defRPr/>
              </a:pPr>
              <a:t>‹#›</a:t>
            </a:fld>
            <a:endParaRPr lang="en-US" altLang="en-US"/>
          </a:p>
        </p:txBody>
      </p:sp>
    </p:spTree>
    <p:extLst>
      <p:ext uri="{BB962C8B-B14F-4D97-AF65-F5344CB8AC3E}">
        <p14:creationId xmlns:p14="http://schemas.microsoft.com/office/powerpoint/2010/main" val="62747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101D9B9-526D-411F-96A4-8BB32B0CA69D}"/>
              </a:ext>
            </a:extLst>
          </p:cNvPr>
          <p:cNvSpPr>
            <a:spLocks noGrp="1"/>
          </p:cNvSpPr>
          <p:nvPr>
            <p:ph type="dt" sz="half" idx="10"/>
          </p:nvPr>
        </p:nvSpPr>
        <p:spPr/>
        <p:txBody>
          <a:bodyPr/>
          <a:lstStyle>
            <a:lvl1pPr>
              <a:defRPr/>
            </a:lvl1pPr>
          </a:lstStyle>
          <a:p>
            <a:pPr>
              <a:defRPr/>
            </a:pPr>
            <a:fld id="{81AE4038-7BCD-488E-BEE3-40BF2B2189AE}" type="datetimeFigureOut">
              <a:rPr lang="en-US" altLang="en-US"/>
              <a:pPr>
                <a:defRPr/>
              </a:pPr>
              <a:t>12/8/19</a:t>
            </a:fld>
            <a:endParaRPr lang="en-US" altLang="en-US"/>
          </a:p>
        </p:txBody>
      </p:sp>
      <p:sp>
        <p:nvSpPr>
          <p:cNvPr id="6" name="Footer Placeholder 4">
            <a:extLst>
              <a:ext uri="{FF2B5EF4-FFF2-40B4-BE49-F238E27FC236}">
                <a16:creationId xmlns:a16="http://schemas.microsoft.com/office/drawing/2014/main" id="{DB3F24A2-B383-42A2-B93D-3C6178D90B4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CF1B2C6-230E-4670-9FD1-534E1CCE2007}"/>
              </a:ext>
            </a:extLst>
          </p:cNvPr>
          <p:cNvSpPr>
            <a:spLocks noGrp="1"/>
          </p:cNvSpPr>
          <p:nvPr>
            <p:ph type="sldNum" sz="quarter" idx="12"/>
          </p:nvPr>
        </p:nvSpPr>
        <p:spPr/>
        <p:txBody>
          <a:bodyPr/>
          <a:lstStyle>
            <a:lvl1pPr>
              <a:defRPr/>
            </a:lvl1pPr>
          </a:lstStyle>
          <a:p>
            <a:pPr>
              <a:defRPr/>
            </a:pPr>
            <a:fld id="{986C9F5D-27B3-40E8-A66C-354AA23D2F7F}" type="slidenum">
              <a:rPr lang="en-US" altLang="en-US"/>
              <a:pPr>
                <a:defRPr/>
              </a:pPr>
              <a:t>‹#›</a:t>
            </a:fld>
            <a:endParaRPr lang="en-US" altLang="en-US"/>
          </a:p>
        </p:txBody>
      </p:sp>
    </p:spTree>
    <p:extLst>
      <p:ext uri="{BB962C8B-B14F-4D97-AF65-F5344CB8AC3E}">
        <p14:creationId xmlns:p14="http://schemas.microsoft.com/office/powerpoint/2010/main" val="29681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8E618B5-F462-420B-A633-08973081082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BF4E343-45D3-4902-802F-1B21B589E18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4A809AD-38E2-5342-AB79-0B062BB33ED5}"/>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a:defRPr/>
            </a:pPr>
            <a:fld id="{DF70F369-C911-4CFF-9130-84EABB09D334}" type="datetimeFigureOut">
              <a:rPr lang="en-US" altLang="en-US"/>
              <a:pPr>
                <a:defRPr/>
              </a:pPr>
              <a:t>12/8/19</a:t>
            </a:fld>
            <a:endParaRPr lang="en-US" altLang="en-US"/>
          </a:p>
        </p:txBody>
      </p:sp>
      <p:sp>
        <p:nvSpPr>
          <p:cNvPr id="5" name="Footer Placeholder 4">
            <a:extLst>
              <a:ext uri="{FF2B5EF4-FFF2-40B4-BE49-F238E27FC236}">
                <a16:creationId xmlns:a16="http://schemas.microsoft.com/office/drawing/2014/main" id="{C579167A-C6C4-9148-8C85-A40DC8FB54A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C695FACB-30E1-774C-9284-202A4CC2BE1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AA3860FF-4679-46A8-A755-F2C5FE14F2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rimalforce.net/vsl/thrive-page-for-telo-x-nano/?as_campaign=ppc_google_teloxnano_thrive_presale_20191127&amp;as_source=google&amp;as_medium=pp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45A19-B6D1-F646-97F5-AA8CF85CF9A7}"/>
              </a:ext>
            </a:extLst>
          </p:cNvPr>
          <p:cNvSpPr>
            <a:spLocks noGrp="1"/>
          </p:cNvSpPr>
          <p:nvPr>
            <p:ph type="title"/>
          </p:nvPr>
        </p:nvSpPr>
        <p:spPr/>
        <p:txBody>
          <a:bodyPr/>
          <a:lstStyle/>
          <a:p>
            <a:r>
              <a:rPr lang="en-US" altLang="en-US" dirty="0">
                <a:ea typeface="MS PGothic"/>
              </a:rPr>
              <a:t>Lecture 35</a:t>
            </a:r>
            <a:br>
              <a:rPr lang="en-US" altLang="en-US" dirty="0"/>
            </a:br>
            <a:r>
              <a:rPr lang="en-US" altLang="en-US" dirty="0">
                <a:ea typeface="MS PGothic"/>
              </a:rPr>
              <a:t>Dec. 9</a:t>
            </a:r>
            <a:r>
              <a:rPr lang="en-US" altLang="en-US" baseline="30000" dirty="0">
                <a:ea typeface="MS PGothic"/>
              </a:rPr>
              <a:t>th</a:t>
            </a:r>
            <a:r>
              <a:rPr lang="en-US" altLang="en-US" dirty="0">
                <a:ea typeface="MS PGothic"/>
              </a:rPr>
              <a:t>  , 2019</a:t>
            </a:r>
            <a:endParaRPr lang="en-US" dirty="0"/>
          </a:p>
        </p:txBody>
      </p:sp>
      <p:sp>
        <p:nvSpPr>
          <p:cNvPr id="3" name="Content Placeholder 2">
            <a:extLst>
              <a:ext uri="{FF2B5EF4-FFF2-40B4-BE49-F238E27FC236}">
                <a16:creationId xmlns:a16="http://schemas.microsoft.com/office/drawing/2014/main" id="{8931673A-54D2-4D45-A0DC-2B6496D5678D}"/>
              </a:ext>
            </a:extLst>
          </p:cNvPr>
          <p:cNvSpPr>
            <a:spLocks noGrp="1"/>
          </p:cNvSpPr>
          <p:nvPr>
            <p:ph idx="1"/>
          </p:nvPr>
        </p:nvSpPr>
        <p:spPr>
          <a:xfrm>
            <a:off x="152400" y="1600200"/>
            <a:ext cx="8229600" cy="4983162"/>
          </a:xfrm>
        </p:spPr>
        <p:txBody>
          <a:bodyPr/>
          <a:lstStyle/>
          <a:p>
            <a:r>
              <a:rPr lang="en-US" dirty="0"/>
              <a:t>Exam 3 returned</a:t>
            </a:r>
          </a:p>
          <a:p>
            <a:r>
              <a:rPr lang="en-US" dirty="0"/>
              <a:t>GFP paper--</a:t>
            </a:r>
          </a:p>
          <a:p>
            <a:r>
              <a:rPr lang="en-US" dirty="0"/>
              <a:t>Great job in lab! </a:t>
            </a:r>
          </a:p>
          <a:p>
            <a:r>
              <a:rPr lang="en-US" strike="sngStrike" dirty="0"/>
              <a:t>Exam 4 next Friday—Dec. 13</a:t>
            </a:r>
            <a:r>
              <a:rPr lang="en-US" strike="sngStrike" baseline="30000" dirty="0"/>
              <a:t>th</a:t>
            </a:r>
            <a:r>
              <a:rPr lang="en-US" dirty="0"/>
              <a:t>.   I have decided to incorporate exam 4 material into the final exam. ~30% new material/~70% cumulative</a:t>
            </a:r>
          </a:p>
          <a:p>
            <a:endParaRPr lang="en-US" dirty="0"/>
          </a:p>
          <a:p>
            <a:r>
              <a:rPr lang="en-US" dirty="0"/>
              <a:t>Final exam Thursday, Dec. 19</a:t>
            </a:r>
            <a:r>
              <a:rPr lang="en-US" baseline="30000" dirty="0"/>
              <a:t>th</a:t>
            </a:r>
            <a:r>
              <a:rPr lang="en-US" dirty="0"/>
              <a:t>, 8-10 am. No non-emergency rearrangements please. </a:t>
            </a:r>
          </a:p>
          <a:p>
            <a:pPr marL="0" indent="0">
              <a:buNone/>
            </a:pPr>
            <a:endParaRPr lang="en-US" dirty="0"/>
          </a:p>
          <a:p>
            <a:endParaRPr lang="en-US" dirty="0"/>
          </a:p>
        </p:txBody>
      </p:sp>
    </p:spTree>
    <p:extLst>
      <p:ext uri="{BB962C8B-B14F-4D97-AF65-F5344CB8AC3E}">
        <p14:creationId xmlns:p14="http://schemas.microsoft.com/office/powerpoint/2010/main" val="2097469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BB608-2B0E-F146-B18D-39687215A610}"/>
              </a:ext>
            </a:extLst>
          </p:cNvPr>
          <p:cNvSpPr>
            <a:spLocks noGrp="1"/>
          </p:cNvSpPr>
          <p:nvPr>
            <p:ph type="title"/>
          </p:nvPr>
        </p:nvSpPr>
        <p:spPr/>
        <p:txBody>
          <a:bodyPr/>
          <a:lstStyle/>
          <a:p>
            <a:r>
              <a:rPr lang="en-US" dirty="0"/>
              <a:t>Critical thinking…	</a:t>
            </a:r>
          </a:p>
        </p:txBody>
      </p:sp>
      <p:sp>
        <p:nvSpPr>
          <p:cNvPr id="3" name="Content Placeholder 2">
            <a:extLst>
              <a:ext uri="{FF2B5EF4-FFF2-40B4-BE49-F238E27FC236}">
                <a16:creationId xmlns:a16="http://schemas.microsoft.com/office/drawing/2014/main" id="{D0B5CF25-7873-0645-BC8D-17BF859F8484}"/>
              </a:ext>
            </a:extLst>
          </p:cNvPr>
          <p:cNvSpPr>
            <a:spLocks noGrp="1"/>
          </p:cNvSpPr>
          <p:nvPr>
            <p:ph idx="1"/>
          </p:nvPr>
        </p:nvSpPr>
        <p:spPr/>
        <p:txBody>
          <a:bodyPr/>
          <a:lstStyle/>
          <a:p>
            <a:r>
              <a:rPr lang="en-US" dirty="0"/>
              <a:t>Analysis of cancer cells sometimes shows that they have abnormally active telomerase.</a:t>
            </a:r>
          </a:p>
          <a:p>
            <a:endParaRPr lang="en-US" dirty="0"/>
          </a:p>
          <a:p>
            <a:r>
              <a:rPr lang="en-US" dirty="0"/>
              <a:t>Try to explain why this might not be surprising. </a:t>
            </a:r>
          </a:p>
        </p:txBody>
      </p:sp>
    </p:spTree>
    <p:extLst>
      <p:ext uri="{BB962C8B-B14F-4D97-AF65-F5344CB8AC3E}">
        <p14:creationId xmlns:p14="http://schemas.microsoft.com/office/powerpoint/2010/main" val="4078288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53B00509-E838-A240-9C30-7E6F92EEDDF0}"/>
              </a:ext>
            </a:extLst>
          </p:cNvPr>
          <p:cNvSpPr>
            <a:spLocks noGrp="1"/>
          </p:cNvSpPr>
          <p:nvPr>
            <p:ph type="title"/>
          </p:nvPr>
        </p:nvSpPr>
        <p:spPr/>
        <p:txBody>
          <a:bodyPr/>
          <a:lstStyle/>
          <a:p>
            <a:r>
              <a:rPr lang="en-US" altLang="en-US"/>
              <a:t>Moving on from DNA and DNA replication</a:t>
            </a:r>
            <a:r>
              <a:rPr lang="mr-IN" altLang="en-US"/>
              <a:t>…</a:t>
            </a:r>
            <a:endParaRPr lang="en-US" altLang="en-US"/>
          </a:p>
        </p:txBody>
      </p:sp>
      <p:sp>
        <p:nvSpPr>
          <p:cNvPr id="41986" name="Content Placeholder 2">
            <a:extLst>
              <a:ext uri="{FF2B5EF4-FFF2-40B4-BE49-F238E27FC236}">
                <a16:creationId xmlns:a16="http://schemas.microsoft.com/office/drawing/2014/main" id="{822EA597-B053-F94E-8013-D5E30220A0E0}"/>
              </a:ext>
            </a:extLst>
          </p:cNvPr>
          <p:cNvSpPr>
            <a:spLocks noGrp="1"/>
          </p:cNvSpPr>
          <p:nvPr>
            <p:ph idx="1"/>
          </p:nvPr>
        </p:nvSpPr>
        <p:spPr/>
        <p:txBody>
          <a:bodyPr/>
          <a:lstStyle/>
          <a:p>
            <a:r>
              <a:rPr lang="en-US" altLang="en-US" sz="2700"/>
              <a:t>Gene expression—decoding the DNA</a:t>
            </a:r>
          </a:p>
          <a:p>
            <a:endParaRPr lang="en-US" altLang="en-US" sz="2700"/>
          </a:p>
          <a:p>
            <a:r>
              <a:rPr lang="en-US" altLang="en-US"/>
              <a:t>Jumping to Chapter 13, which considers DNA as the genetic material, the</a:t>
            </a:r>
            <a:r>
              <a:rPr lang="en-US" altLang="en-US" u="sng"/>
              <a:t> code </a:t>
            </a:r>
            <a:r>
              <a:rPr lang="en-US" altLang="en-US"/>
              <a:t>for development and activities of living things.</a:t>
            </a:r>
          </a:p>
          <a:p>
            <a:pPr>
              <a:buFont typeface="Arial" panose="020B0604020202020204" pitchFamily="34" charset="0"/>
              <a:buNone/>
            </a:pPr>
            <a:endParaRPr lang="en-US" altLang="en-US"/>
          </a:p>
          <a:p>
            <a:r>
              <a:rPr lang="en-US" altLang="en-US"/>
              <a:t>Historically, we assumed the proteins encoded by DNA were the essential control molecules of cells. </a:t>
            </a:r>
          </a:p>
          <a:p>
            <a:pPr>
              <a:buFont typeface="Arial" panose="020B0604020202020204" pitchFamily="34" charset="0"/>
              <a:buNone/>
            </a:pPr>
            <a:r>
              <a:rPr lang="en-US" altLang="en-US"/>
              <a:t> </a:t>
            </a:r>
          </a:p>
          <a:p>
            <a:endParaRPr lang="en-US" altLang="en-US"/>
          </a:p>
        </p:txBody>
      </p:sp>
    </p:spTree>
    <p:extLst>
      <p:ext uri="{BB962C8B-B14F-4D97-AF65-F5344CB8AC3E}">
        <p14:creationId xmlns:p14="http://schemas.microsoft.com/office/powerpoint/2010/main" val="3378224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2">
            <a:extLst>
              <a:ext uri="{FF2B5EF4-FFF2-40B4-BE49-F238E27FC236}">
                <a16:creationId xmlns:a16="http://schemas.microsoft.com/office/drawing/2014/main" id="{8894FE72-C3B6-8D4E-A26C-ABEAFBE45A89}"/>
              </a:ext>
            </a:extLst>
          </p:cNvPr>
          <p:cNvSpPr txBox="1">
            <a:spLocks noChangeArrowheads="1"/>
          </p:cNvSpPr>
          <p:nvPr/>
        </p:nvSpPr>
        <p:spPr bwMode="auto">
          <a:xfrm>
            <a:off x="5772150" y="5722938"/>
            <a:ext cx="22288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rPr>
              <a:t>Figure 14.1</a:t>
            </a:r>
          </a:p>
        </p:txBody>
      </p:sp>
      <p:pic>
        <p:nvPicPr>
          <p:cNvPr id="43010" name="Picture 13" descr="14_01Figure-L.jpg                                              000B3C7BServDisk_03                    BC177178:">
            <a:extLst>
              <a:ext uri="{FF2B5EF4-FFF2-40B4-BE49-F238E27FC236}">
                <a16:creationId xmlns:a16="http://schemas.microsoft.com/office/drawing/2014/main" id="{EABCAC4A-22DC-8F4A-AEF6-5AFDBD1CB3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479"/>
          <a:stretch>
            <a:fillRect/>
          </a:stretch>
        </p:blipFill>
        <p:spPr bwMode="auto">
          <a:xfrm>
            <a:off x="3260724" y="119001"/>
            <a:ext cx="3825876" cy="6748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461F1BC3-EDD6-4841-860E-E9D7492A6A07}"/>
              </a:ext>
            </a:extLst>
          </p:cNvPr>
          <p:cNvCxnSpPr>
            <a:cxnSpLocks/>
          </p:cNvCxnSpPr>
          <p:nvPr/>
        </p:nvCxnSpPr>
        <p:spPr>
          <a:xfrm flipH="1" flipV="1">
            <a:off x="2749550" y="5627132"/>
            <a:ext cx="511174" cy="6974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012" name="TextBox 5">
            <a:extLst>
              <a:ext uri="{FF2B5EF4-FFF2-40B4-BE49-F238E27FC236}">
                <a16:creationId xmlns:a16="http://schemas.microsoft.com/office/drawing/2014/main" id="{901248E9-6240-A742-A704-7FE70CF27471}"/>
              </a:ext>
            </a:extLst>
          </p:cNvPr>
          <p:cNvSpPr txBox="1">
            <a:spLocks noChangeArrowheads="1"/>
          </p:cNvSpPr>
          <p:nvPr/>
        </p:nvSpPr>
        <p:spPr bwMode="auto">
          <a:xfrm>
            <a:off x="457200" y="5257800"/>
            <a:ext cx="2400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400" dirty="0">
                <a:latin typeface="Arial" panose="020B0604020202020204" pitchFamily="34" charset="0"/>
              </a:rPr>
              <a:t>trait/phenotype</a:t>
            </a:r>
          </a:p>
        </p:txBody>
      </p:sp>
      <p:pic>
        <p:nvPicPr>
          <p:cNvPr id="43013" name="Picture 3">
            <a:extLst>
              <a:ext uri="{FF2B5EF4-FFF2-40B4-BE49-F238E27FC236}">
                <a16:creationId xmlns:a16="http://schemas.microsoft.com/office/drawing/2014/main" id="{34B32B96-279F-B74F-8AF5-C3EFEF52CE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788" y="4264521"/>
            <a:ext cx="97790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3">
            <a:extLst>
              <a:ext uri="{FF2B5EF4-FFF2-40B4-BE49-F238E27FC236}">
                <a16:creationId xmlns:a16="http://schemas.microsoft.com/office/drawing/2014/main" id="{C3AE7695-7C52-0C4D-A4B7-43AB2BA651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287" y="2487066"/>
            <a:ext cx="977900" cy="266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2810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12">
            <a:extLst>
              <a:ext uri="{FF2B5EF4-FFF2-40B4-BE49-F238E27FC236}">
                <a16:creationId xmlns:a16="http://schemas.microsoft.com/office/drawing/2014/main" id="{D70AC838-25EC-324C-8B79-B4FE7FCA9F98}"/>
              </a:ext>
            </a:extLst>
          </p:cNvPr>
          <p:cNvSpPr txBox="1">
            <a:spLocks noChangeArrowheads="1"/>
          </p:cNvSpPr>
          <p:nvPr/>
        </p:nvSpPr>
        <p:spPr bwMode="auto">
          <a:xfrm>
            <a:off x="5772150" y="5722938"/>
            <a:ext cx="22288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rPr>
              <a:t>Figure 14.1</a:t>
            </a:r>
          </a:p>
        </p:txBody>
      </p:sp>
      <p:pic>
        <p:nvPicPr>
          <p:cNvPr id="45058" name="Picture 13" descr="14_01Figure-L.jpg                                              000B3C7BServDisk_03                    BC177178:">
            <a:extLst>
              <a:ext uri="{FF2B5EF4-FFF2-40B4-BE49-F238E27FC236}">
                <a16:creationId xmlns:a16="http://schemas.microsoft.com/office/drawing/2014/main" id="{47714C61-AD12-254D-AF71-5BBD080E98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479"/>
          <a:stretch>
            <a:fillRect/>
          </a:stretch>
        </p:blipFill>
        <p:spPr bwMode="auto">
          <a:xfrm>
            <a:off x="4343399" y="631825"/>
            <a:ext cx="3384551" cy="597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D0544F4F-1D89-0D4E-9311-CD2DE6B46B6B}"/>
              </a:ext>
            </a:extLst>
          </p:cNvPr>
          <p:cNvCxnSpPr>
            <a:cxnSpLocks/>
          </p:cNvCxnSpPr>
          <p:nvPr/>
        </p:nvCxnSpPr>
        <p:spPr>
          <a:xfrm flipH="1" flipV="1">
            <a:off x="3143249" y="5410200"/>
            <a:ext cx="1079500" cy="5445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060" name="TextBox 5">
            <a:extLst>
              <a:ext uri="{FF2B5EF4-FFF2-40B4-BE49-F238E27FC236}">
                <a16:creationId xmlns:a16="http://schemas.microsoft.com/office/drawing/2014/main" id="{447CF097-0CBF-6342-AFD3-9654F9BD0F0C}"/>
              </a:ext>
            </a:extLst>
          </p:cNvPr>
          <p:cNvSpPr txBox="1">
            <a:spLocks noChangeArrowheads="1"/>
          </p:cNvSpPr>
          <p:nvPr/>
        </p:nvSpPr>
        <p:spPr bwMode="auto">
          <a:xfrm>
            <a:off x="1257300" y="5257800"/>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trait/phenotype</a:t>
            </a:r>
          </a:p>
        </p:txBody>
      </p:sp>
      <p:pic>
        <p:nvPicPr>
          <p:cNvPr id="45061" name="Picture 3">
            <a:extLst>
              <a:ext uri="{FF2B5EF4-FFF2-40B4-BE49-F238E27FC236}">
                <a16:creationId xmlns:a16="http://schemas.microsoft.com/office/drawing/2014/main" id="{C6ADF06A-60B1-9D4B-B9F5-A93982CB8A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252913"/>
            <a:ext cx="97790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3">
            <a:extLst>
              <a:ext uri="{FF2B5EF4-FFF2-40B4-BE49-F238E27FC236}">
                <a16:creationId xmlns:a16="http://schemas.microsoft.com/office/drawing/2014/main" id="{BC36F7EB-93F9-D34B-A2B9-9AFA99A41D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250" y="2457450"/>
            <a:ext cx="977900" cy="266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3" name="TextBox 7">
            <a:extLst>
              <a:ext uri="{FF2B5EF4-FFF2-40B4-BE49-F238E27FC236}">
                <a16:creationId xmlns:a16="http://schemas.microsoft.com/office/drawing/2014/main" id="{1962D629-C232-B144-BE79-453039CEB868}"/>
              </a:ext>
            </a:extLst>
          </p:cNvPr>
          <p:cNvSpPr txBox="1">
            <a:spLocks noChangeArrowheads="1"/>
          </p:cNvSpPr>
          <p:nvPr/>
        </p:nvSpPr>
        <p:spPr bwMode="auto">
          <a:xfrm>
            <a:off x="401637" y="0"/>
            <a:ext cx="401796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dirty="0">
                <a:latin typeface="Arial" panose="020B0604020202020204" pitchFamily="34" charset="0"/>
              </a:rPr>
              <a:t>Tall and short plants are assumed to be the result of different versions/amounts of the same protein.</a:t>
            </a:r>
          </a:p>
        </p:txBody>
      </p:sp>
    </p:spTree>
    <p:extLst>
      <p:ext uri="{BB962C8B-B14F-4D97-AF65-F5344CB8AC3E}">
        <p14:creationId xmlns:p14="http://schemas.microsoft.com/office/powerpoint/2010/main" val="3876490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0D67AD14-C6A3-DD4E-8005-E62E80C74864}"/>
              </a:ext>
            </a:extLst>
          </p:cNvPr>
          <p:cNvSpPr>
            <a:spLocks noGrp="1"/>
          </p:cNvSpPr>
          <p:nvPr>
            <p:ph type="title"/>
          </p:nvPr>
        </p:nvSpPr>
        <p:spPr/>
        <p:txBody>
          <a:bodyPr/>
          <a:lstStyle/>
          <a:p>
            <a:endParaRPr lang="en-US" altLang="en-US"/>
          </a:p>
        </p:txBody>
      </p:sp>
      <p:sp>
        <p:nvSpPr>
          <p:cNvPr id="47106" name="Rectangle 3">
            <a:extLst>
              <a:ext uri="{FF2B5EF4-FFF2-40B4-BE49-F238E27FC236}">
                <a16:creationId xmlns:a16="http://schemas.microsoft.com/office/drawing/2014/main" id="{76A81719-96D3-004E-BF53-81887821B867}"/>
              </a:ext>
            </a:extLst>
          </p:cNvPr>
          <p:cNvSpPr>
            <a:spLocks noGrp="1"/>
          </p:cNvSpPr>
          <p:nvPr>
            <p:ph type="body" idx="1"/>
          </p:nvPr>
        </p:nvSpPr>
        <p:spPr>
          <a:xfrm>
            <a:off x="304800" y="1219200"/>
            <a:ext cx="8153400" cy="7010400"/>
          </a:xfrm>
        </p:spPr>
        <p:txBody>
          <a:bodyPr/>
          <a:lstStyle/>
          <a:p>
            <a:r>
              <a:rPr lang="en-US" altLang="en-US" sz="2800"/>
              <a:t>Prokaryotes’ chromosomes are nearly all protein coding sequence for the proteins they make.  Little inter-gene sequence and proteins are encoded continuously (with no introns).</a:t>
            </a:r>
          </a:p>
          <a:p>
            <a:endParaRPr lang="en-US" altLang="en-US" sz="2800"/>
          </a:p>
          <a:p>
            <a:r>
              <a:rPr lang="en-US" altLang="en-US" sz="2800"/>
              <a:t>Many  eukaryotic organisms, including humans have much more DNA than is needed for the proteins they make. (Lots of intergene sequence and genes are interupted with introns).</a:t>
            </a:r>
          </a:p>
          <a:p>
            <a:pPr lvl="1"/>
            <a:r>
              <a:rPr lang="en-US" altLang="en-US"/>
              <a:t>E.g. humans make about 25,000 proteins.  The protein encoding genes include  only about 2% of the  DNA in our 23 pairs of chromosomes.</a:t>
            </a:r>
          </a:p>
        </p:txBody>
      </p:sp>
    </p:spTree>
    <p:extLst>
      <p:ext uri="{BB962C8B-B14F-4D97-AF65-F5344CB8AC3E}">
        <p14:creationId xmlns:p14="http://schemas.microsoft.com/office/powerpoint/2010/main" val="3593457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F226F55C-4AB3-BC45-9B21-FC0B50B48704}"/>
              </a:ext>
            </a:extLst>
          </p:cNvPr>
          <p:cNvSpPr>
            <a:spLocks noGrp="1"/>
          </p:cNvSpPr>
          <p:nvPr>
            <p:ph type="title" idx="4294967295"/>
          </p:nvPr>
        </p:nvSpPr>
        <p:spPr/>
        <p:txBody>
          <a:bodyPr/>
          <a:lstStyle/>
          <a:p>
            <a:r>
              <a:rPr lang="en-US" altLang="en-US"/>
              <a:t>A genetic puzzle…</a:t>
            </a:r>
          </a:p>
        </p:txBody>
      </p:sp>
      <p:sp>
        <p:nvSpPr>
          <p:cNvPr id="48130" name="Content Placeholder 2">
            <a:extLst>
              <a:ext uri="{FF2B5EF4-FFF2-40B4-BE49-F238E27FC236}">
                <a16:creationId xmlns:a16="http://schemas.microsoft.com/office/drawing/2014/main" id="{112D87E5-F14A-5D48-8EBA-28221A0C9CE6}"/>
              </a:ext>
            </a:extLst>
          </p:cNvPr>
          <p:cNvSpPr>
            <a:spLocks noGrp="1"/>
          </p:cNvSpPr>
          <p:nvPr>
            <p:ph idx="4294967295"/>
          </p:nvPr>
        </p:nvSpPr>
        <p:spPr/>
        <p:txBody>
          <a:bodyPr/>
          <a:lstStyle/>
          <a:p>
            <a:r>
              <a:rPr lang="en-US" altLang="en-US"/>
              <a:t>Why do eukaryotic organisms contain so much non-protein coding DNA?</a:t>
            </a:r>
          </a:p>
        </p:txBody>
      </p:sp>
    </p:spTree>
    <p:extLst>
      <p:ext uri="{BB962C8B-B14F-4D97-AF65-F5344CB8AC3E}">
        <p14:creationId xmlns:p14="http://schemas.microsoft.com/office/powerpoint/2010/main" val="1105618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2" descr="RNA regulation: a new genetics?">
            <a:extLst>
              <a:ext uri="{FF2B5EF4-FFF2-40B4-BE49-F238E27FC236}">
                <a16:creationId xmlns:a16="http://schemas.microsoft.com/office/drawing/2014/main" id="{791B7327-95B6-D044-AA9C-AD828CE801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00150"/>
            <a:ext cx="668655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4" name="TextBox 4">
            <a:extLst>
              <a:ext uri="{FF2B5EF4-FFF2-40B4-BE49-F238E27FC236}">
                <a16:creationId xmlns:a16="http://schemas.microsoft.com/office/drawing/2014/main" id="{AB996D58-5945-3841-9D2B-7CCB59A62CFF}"/>
              </a:ext>
            </a:extLst>
          </p:cNvPr>
          <p:cNvSpPr txBox="1">
            <a:spLocks noChangeArrowheads="1"/>
          </p:cNvSpPr>
          <p:nvPr/>
        </p:nvSpPr>
        <p:spPr bwMode="auto">
          <a:xfrm>
            <a:off x="2514600" y="5600700"/>
            <a:ext cx="857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Bacteria</a:t>
            </a:r>
          </a:p>
        </p:txBody>
      </p:sp>
      <p:cxnSp>
        <p:nvCxnSpPr>
          <p:cNvPr id="7" name="Straight Arrow Connector 6">
            <a:extLst>
              <a:ext uri="{FF2B5EF4-FFF2-40B4-BE49-F238E27FC236}">
                <a16:creationId xmlns:a16="http://schemas.microsoft.com/office/drawing/2014/main" id="{4AF73B0F-6C98-8140-AF7F-3FD93E4878F1}"/>
              </a:ext>
            </a:extLst>
          </p:cNvPr>
          <p:cNvCxnSpPr/>
          <p:nvPr/>
        </p:nvCxnSpPr>
        <p:spPr>
          <a:xfrm rot="10800000">
            <a:off x="1371600" y="4914900"/>
            <a:ext cx="14859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4572BCD-8902-584D-9374-8BC3BAF751C4}"/>
              </a:ext>
            </a:extLst>
          </p:cNvPr>
          <p:cNvCxnSpPr/>
          <p:nvPr/>
        </p:nvCxnSpPr>
        <p:spPr>
          <a:xfrm flipV="1">
            <a:off x="2857500" y="4914900"/>
            <a:ext cx="302895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157" name="TextBox 12">
            <a:extLst>
              <a:ext uri="{FF2B5EF4-FFF2-40B4-BE49-F238E27FC236}">
                <a16:creationId xmlns:a16="http://schemas.microsoft.com/office/drawing/2014/main" id="{CE975FF4-3F4E-6648-82C3-1BD12A4DD7C8}"/>
              </a:ext>
            </a:extLst>
          </p:cNvPr>
          <p:cNvSpPr txBox="1">
            <a:spLocks noChangeArrowheads="1"/>
          </p:cNvSpPr>
          <p:nvPr/>
        </p:nvSpPr>
        <p:spPr bwMode="auto">
          <a:xfrm>
            <a:off x="6400800" y="5094288"/>
            <a:ext cx="1200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eukaryotes</a:t>
            </a:r>
          </a:p>
        </p:txBody>
      </p:sp>
      <p:sp>
        <p:nvSpPr>
          <p:cNvPr id="31751" name="TextBox 13">
            <a:extLst>
              <a:ext uri="{FF2B5EF4-FFF2-40B4-BE49-F238E27FC236}">
                <a16:creationId xmlns:a16="http://schemas.microsoft.com/office/drawing/2014/main" id="{DD6A6C85-FF9A-D44C-A96A-D2230A913541}"/>
              </a:ext>
            </a:extLst>
          </p:cNvPr>
          <p:cNvSpPr txBox="1">
            <a:spLocks noChangeArrowheads="1"/>
          </p:cNvSpPr>
          <p:nvPr/>
        </p:nvSpPr>
        <p:spPr bwMode="auto">
          <a:xfrm>
            <a:off x="5829300" y="1265238"/>
            <a:ext cx="1485900" cy="8080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charset="0"/>
                <a:ea typeface="MS PGothic" charset="0"/>
                <a:cs typeface="MS PGothic" charset="0"/>
              </a:defRPr>
            </a:lvl1pPr>
            <a:lvl2pPr marL="742950" indent="-285750" eaLnBrk="0" hangingPunct="0">
              <a:defRPr>
                <a:solidFill>
                  <a:schemeClr val="tx1"/>
                </a:solidFill>
                <a:latin typeface="Calibri" charset="0"/>
                <a:ea typeface="MS PGothic" charset="0"/>
                <a:cs typeface="MS PGothic" charset="0"/>
              </a:defRPr>
            </a:lvl2pPr>
            <a:lvl3pPr marL="1143000" indent="-228600" eaLnBrk="0" hangingPunct="0">
              <a:defRPr>
                <a:solidFill>
                  <a:schemeClr val="tx1"/>
                </a:solidFill>
                <a:latin typeface="Calibri" charset="0"/>
                <a:ea typeface="MS PGothic" charset="0"/>
                <a:cs typeface="MS PGothic" charset="0"/>
              </a:defRPr>
            </a:lvl3pPr>
            <a:lvl4pPr marL="1600200" indent="-228600" eaLnBrk="0" hangingPunct="0">
              <a:defRPr>
                <a:solidFill>
                  <a:schemeClr val="tx1"/>
                </a:solidFill>
                <a:latin typeface="Calibri" charset="0"/>
                <a:ea typeface="MS PGothic" charset="0"/>
                <a:cs typeface="MS PGothic" charset="0"/>
              </a:defRPr>
            </a:lvl4pPr>
            <a:lvl5pPr marL="2057400" indent="-228600" eaLnBrk="0" hangingPunct="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defRPr/>
            </a:pPr>
            <a:r>
              <a:rPr lang="en-US">
                <a:latin typeface="Arial" charset="0"/>
              </a:rPr>
              <a:t>          humans</a:t>
            </a:r>
          </a:p>
          <a:p>
            <a:pPr eaLnBrk="1" hangingPunct="1">
              <a:defRPr/>
            </a:pPr>
            <a:r>
              <a:rPr lang="en-US" sz="1050">
                <a:latin typeface="Arial" charset="0"/>
              </a:rPr>
              <a:t>&gt;98% non-coding</a:t>
            </a:r>
          </a:p>
        </p:txBody>
      </p:sp>
      <p:cxnSp>
        <p:nvCxnSpPr>
          <p:cNvPr id="49159" name="Straight Arrow Connector 14">
            <a:extLst>
              <a:ext uri="{FF2B5EF4-FFF2-40B4-BE49-F238E27FC236}">
                <a16:creationId xmlns:a16="http://schemas.microsoft.com/office/drawing/2014/main" id="{41191155-E0B4-A440-A033-CBF3BD0DB5D6}"/>
              </a:ext>
            </a:extLst>
          </p:cNvPr>
          <p:cNvCxnSpPr>
            <a:cxnSpLocks noChangeShapeType="1"/>
            <a:stCxn id="49157" idx="0"/>
          </p:cNvCxnSpPr>
          <p:nvPr/>
        </p:nvCxnSpPr>
        <p:spPr bwMode="auto">
          <a:xfrm flipH="1" flipV="1">
            <a:off x="6457950" y="4629150"/>
            <a:ext cx="542925" cy="465138"/>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Straight Arrow Connector 19">
            <a:extLst>
              <a:ext uri="{FF2B5EF4-FFF2-40B4-BE49-F238E27FC236}">
                <a16:creationId xmlns:a16="http://schemas.microsoft.com/office/drawing/2014/main" id="{B4C2A058-E258-F34E-926D-4AD0C144C03C}"/>
              </a:ext>
            </a:extLst>
          </p:cNvPr>
          <p:cNvCxnSpPr>
            <a:stCxn id="49157" idx="0"/>
          </p:cNvCxnSpPr>
          <p:nvPr/>
        </p:nvCxnSpPr>
        <p:spPr>
          <a:xfrm flipV="1">
            <a:off x="7000875" y="4629150"/>
            <a:ext cx="657225" cy="4651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182AEC6-AA4D-784C-9FDD-8156B9F53CD7}"/>
              </a:ext>
            </a:extLst>
          </p:cNvPr>
          <p:cNvCxnSpPr/>
          <p:nvPr/>
        </p:nvCxnSpPr>
        <p:spPr>
          <a:xfrm>
            <a:off x="7029450" y="1371600"/>
            <a:ext cx="628650" cy="1143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162" name="TextBox 30">
            <a:extLst>
              <a:ext uri="{FF2B5EF4-FFF2-40B4-BE49-F238E27FC236}">
                <a16:creationId xmlns:a16="http://schemas.microsoft.com/office/drawing/2014/main" id="{57162981-C03D-4147-B032-AD6A5AA86871}"/>
              </a:ext>
            </a:extLst>
          </p:cNvPr>
          <p:cNvSpPr txBox="1">
            <a:spLocks noChangeArrowheads="1"/>
          </p:cNvSpPr>
          <p:nvPr/>
        </p:nvSpPr>
        <p:spPr bwMode="auto">
          <a:xfrm>
            <a:off x="1828800" y="1836738"/>
            <a:ext cx="3257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Amount of non-protein-coding DNA</a:t>
            </a:r>
          </a:p>
        </p:txBody>
      </p:sp>
    </p:spTree>
    <p:extLst>
      <p:ext uri="{BB962C8B-B14F-4D97-AF65-F5344CB8AC3E}">
        <p14:creationId xmlns:p14="http://schemas.microsoft.com/office/powerpoint/2010/main" val="2141347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9FEF2067-526A-2F48-925C-F4A0C4755A6D}"/>
              </a:ext>
            </a:extLst>
          </p:cNvPr>
          <p:cNvSpPr>
            <a:spLocks noGrp="1"/>
          </p:cNvSpPr>
          <p:nvPr>
            <p:ph type="title" idx="4294967295"/>
          </p:nvPr>
        </p:nvSpPr>
        <p:spPr/>
        <p:txBody>
          <a:bodyPr>
            <a:normAutofit fontScale="90000"/>
          </a:bodyPr>
          <a:lstStyle/>
          <a:p>
            <a:pPr>
              <a:defRPr/>
            </a:pPr>
            <a:r>
              <a:rPr lang="en-US" dirty="0">
                <a:ea typeface="MS PGothic" charset="0"/>
              </a:rPr>
              <a:t>One reason? RNA is probably more important than anyone predicted!!</a:t>
            </a:r>
          </a:p>
        </p:txBody>
      </p:sp>
      <p:sp>
        <p:nvSpPr>
          <p:cNvPr id="50178" name="Content Placeholder 2">
            <a:extLst>
              <a:ext uri="{FF2B5EF4-FFF2-40B4-BE49-F238E27FC236}">
                <a16:creationId xmlns:a16="http://schemas.microsoft.com/office/drawing/2014/main" id="{A532637C-AC0D-D149-8AC6-0B3746413442}"/>
              </a:ext>
            </a:extLst>
          </p:cNvPr>
          <p:cNvSpPr>
            <a:spLocks noGrp="1"/>
          </p:cNvSpPr>
          <p:nvPr>
            <p:ph idx="4294967295"/>
          </p:nvPr>
        </p:nvSpPr>
        <p:spPr/>
        <p:txBody>
          <a:bodyPr/>
          <a:lstStyle/>
          <a:p>
            <a:r>
              <a:rPr lang="en-US" altLang="en-US"/>
              <a:t>Shift to studying RNA itself as an (equally?) important regulatory molecule.</a:t>
            </a:r>
          </a:p>
          <a:p>
            <a:pPr lvl="1"/>
            <a:r>
              <a:rPr lang="en-US" altLang="en-US"/>
              <a:t>Much of the </a:t>
            </a:r>
            <a:r>
              <a:rPr lang="ja-JP" altLang="en-US"/>
              <a:t>“</a:t>
            </a:r>
            <a:r>
              <a:rPr lang="en-US" altLang="ja-JP"/>
              <a:t>non-coding</a:t>
            </a:r>
            <a:r>
              <a:rPr lang="ja-JP" altLang="en-US"/>
              <a:t>”</a:t>
            </a:r>
            <a:r>
              <a:rPr lang="en-US" altLang="ja-JP"/>
              <a:t> DNA encodes RNA which functions </a:t>
            </a:r>
            <a:r>
              <a:rPr lang="en-US" altLang="ja-JP" u="sng"/>
              <a:t>as RNA</a:t>
            </a:r>
            <a:r>
              <a:rPr lang="en-US" altLang="ja-JP"/>
              <a:t>, without being translated to protein.</a:t>
            </a:r>
          </a:p>
          <a:p>
            <a:pPr lvl="1"/>
            <a:endParaRPr lang="en-US" altLang="en-US"/>
          </a:p>
          <a:p>
            <a:pPr lvl="2"/>
            <a:r>
              <a:rPr lang="en-US" altLang="en-US"/>
              <a:t>e.g. ---a class of RNAs called microRNAs.</a:t>
            </a:r>
          </a:p>
          <a:p>
            <a:endParaRPr lang="en-US" altLang="en-US"/>
          </a:p>
        </p:txBody>
      </p:sp>
    </p:spTree>
    <p:extLst>
      <p:ext uri="{BB962C8B-B14F-4D97-AF65-F5344CB8AC3E}">
        <p14:creationId xmlns:p14="http://schemas.microsoft.com/office/powerpoint/2010/main" val="2369819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084B60EA-5E58-764E-A2EA-6FA4562CE396}"/>
              </a:ext>
            </a:extLst>
          </p:cNvPr>
          <p:cNvSpPr>
            <a:spLocks noGrp="1"/>
          </p:cNvSpPr>
          <p:nvPr>
            <p:ph type="title" idx="4294967295"/>
          </p:nvPr>
        </p:nvSpPr>
        <p:spPr/>
        <p:txBody>
          <a:bodyPr/>
          <a:lstStyle/>
          <a:p>
            <a:pPr algn="l"/>
            <a:r>
              <a:rPr lang="en-US" altLang="en-US" dirty="0"/>
              <a:t>Chapter 13…</a:t>
            </a:r>
          </a:p>
        </p:txBody>
      </p:sp>
      <p:sp>
        <p:nvSpPr>
          <p:cNvPr id="51202" name="Content Placeholder 2">
            <a:extLst>
              <a:ext uri="{FF2B5EF4-FFF2-40B4-BE49-F238E27FC236}">
                <a16:creationId xmlns:a16="http://schemas.microsoft.com/office/drawing/2014/main" id="{D12E8050-3282-C741-AD24-CF4CAC094007}"/>
              </a:ext>
            </a:extLst>
          </p:cNvPr>
          <p:cNvSpPr>
            <a:spLocks noGrp="1"/>
          </p:cNvSpPr>
          <p:nvPr>
            <p:ph idx="4294967295"/>
          </p:nvPr>
        </p:nvSpPr>
        <p:spPr>
          <a:xfrm>
            <a:off x="228600" y="1371600"/>
            <a:ext cx="6172200" cy="3771900"/>
          </a:xfrm>
        </p:spPr>
        <p:txBody>
          <a:bodyPr/>
          <a:lstStyle/>
          <a:p>
            <a:r>
              <a:rPr lang="en-US" altLang="en-US"/>
              <a:t>We will still focus on the </a:t>
            </a:r>
            <a:r>
              <a:rPr lang="ja-JP" altLang="en-US"/>
              <a:t>“</a:t>
            </a:r>
            <a:r>
              <a:rPr lang="en-US" altLang="ja-JP"/>
              <a:t>original</a:t>
            </a:r>
            <a:r>
              <a:rPr lang="ja-JP" altLang="en-US"/>
              <a:t>”</a:t>
            </a:r>
            <a:r>
              <a:rPr lang="en-US" altLang="ja-JP"/>
              <a:t> central dogma of genetics.</a:t>
            </a:r>
          </a:p>
          <a:p>
            <a:pPr lvl="1">
              <a:buFont typeface="Arial" panose="020B0604020202020204" pitchFamily="34" charset="0"/>
              <a:buNone/>
            </a:pPr>
            <a:r>
              <a:rPr lang="en-US" altLang="en-US"/>
              <a:t>-The classical view</a:t>
            </a:r>
          </a:p>
          <a:p>
            <a:pPr lvl="1">
              <a:buFont typeface="Arial" panose="020B0604020202020204" pitchFamily="34" charset="0"/>
              <a:buNone/>
            </a:pPr>
            <a:r>
              <a:rPr lang="en-US" altLang="en-US"/>
              <a:t>of the flow of genetic</a:t>
            </a:r>
          </a:p>
          <a:p>
            <a:pPr lvl="1">
              <a:buFont typeface="Arial" panose="020B0604020202020204" pitchFamily="34" charset="0"/>
              <a:buNone/>
            </a:pPr>
            <a:r>
              <a:rPr lang="en-US" altLang="en-US"/>
              <a:t>information from DNA</a:t>
            </a:r>
          </a:p>
          <a:p>
            <a:pPr lvl="1">
              <a:buFont typeface="Arial" panose="020B0604020202020204" pitchFamily="34" charset="0"/>
              <a:buNone/>
            </a:pPr>
            <a:r>
              <a:rPr lang="en-US" altLang="en-US"/>
              <a:t>to  protein.</a:t>
            </a:r>
          </a:p>
          <a:p>
            <a:endParaRPr lang="en-US" altLang="en-US"/>
          </a:p>
        </p:txBody>
      </p:sp>
      <p:pic>
        <p:nvPicPr>
          <p:cNvPr id="51203" name="Picture 13" descr="14_01Figure-L.jpg                                              000B3C7BServDisk_03                    BC177178:">
            <a:extLst>
              <a:ext uri="{FF2B5EF4-FFF2-40B4-BE49-F238E27FC236}">
                <a16:creationId xmlns:a16="http://schemas.microsoft.com/office/drawing/2014/main" id="{6473E4B3-B7D8-0844-A9B8-14F59BDEB4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3479"/>
          <a:stretch>
            <a:fillRect/>
          </a:stretch>
        </p:blipFill>
        <p:spPr bwMode="auto">
          <a:xfrm>
            <a:off x="4425950" y="351641"/>
            <a:ext cx="3727450" cy="537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9179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FA2FEC9F-013A-904E-8F07-A3AD055B6737}"/>
              </a:ext>
            </a:extLst>
          </p:cNvPr>
          <p:cNvSpPr>
            <a:spLocks noGrp="1"/>
          </p:cNvSpPr>
          <p:nvPr>
            <p:ph type="title" idx="4294967295"/>
          </p:nvPr>
        </p:nvSpPr>
        <p:spPr/>
        <p:txBody>
          <a:bodyPr>
            <a:normAutofit fontScale="90000"/>
          </a:bodyPr>
          <a:lstStyle/>
          <a:p>
            <a:pPr>
              <a:defRPr/>
            </a:pPr>
            <a:r>
              <a:rPr lang="en-US" dirty="0">
                <a:ea typeface="MS PGothic" charset="0"/>
                <a:cs typeface="MS PGothic" charset="0"/>
              </a:rPr>
              <a:t>Gene expression begins with </a:t>
            </a:r>
            <a:r>
              <a:rPr lang="en-US" b="1" i="1" dirty="0">
                <a:ea typeface="MS PGothic" charset="0"/>
                <a:cs typeface="MS PGothic" charset="0"/>
              </a:rPr>
              <a:t>transcription</a:t>
            </a:r>
            <a:r>
              <a:rPr lang="en-US" dirty="0">
                <a:ea typeface="MS PGothic" charset="0"/>
                <a:cs typeface="MS PGothic" charset="0"/>
              </a:rPr>
              <a:t> of DNA into RNA. </a:t>
            </a:r>
            <a:endParaRPr lang="en-US" dirty="0">
              <a:ea typeface="MS PGothic" charset="0"/>
            </a:endParaRPr>
          </a:p>
        </p:txBody>
      </p:sp>
      <p:sp>
        <p:nvSpPr>
          <p:cNvPr id="52226" name="Content Placeholder 2">
            <a:extLst>
              <a:ext uri="{FF2B5EF4-FFF2-40B4-BE49-F238E27FC236}">
                <a16:creationId xmlns:a16="http://schemas.microsoft.com/office/drawing/2014/main" id="{7C3EE140-C737-CE4B-B41E-321F7870E8C8}"/>
              </a:ext>
            </a:extLst>
          </p:cNvPr>
          <p:cNvSpPr>
            <a:spLocks noGrp="1"/>
          </p:cNvSpPr>
          <p:nvPr>
            <p:ph idx="4294967295"/>
          </p:nvPr>
        </p:nvSpPr>
        <p:spPr/>
        <p:txBody>
          <a:bodyPr/>
          <a:lstStyle/>
          <a:p>
            <a:r>
              <a:rPr lang="en-US" altLang="en-US"/>
              <a:t>Mechanism has many similarities to replication.</a:t>
            </a:r>
          </a:p>
          <a:p>
            <a:pPr lvl="1"/>
            <a:r>
              <a:rPr lang="en-US" altLang="en-US"/>
              <a:t>A polymerase enzyme copies a DNA template (single strand) </a:t>
            </a:r>
          </a:p>
          <a:p>
            <a:pPr lvl="1"/>
            <a:endParaRPr lang="en-US" altLang="en-US"/>
          </a:p>
          <a:p>
            <a:pPr lvl="1"/>
            <a:r>
              <a:rPr lang="en-US" altLang="en-US"/>
              <a:t>New strand of RNA is complementary to the DNA sequence.</a:t>
            </a:r>
          </a:p>
          <a:p>
            <a:endParaRPr lang="en-US" altLang="en-US"/>
          </a:p>
          <a:p>
            <a:endParaRPr lang="en-US" altLang="en-US"/>
          </a:p>
        </p:txBody>
      </p:sp>
    </p:spTree>
    <p:extLst>
      <p:ext uri="{BB962C8B-B14F-4D97-AF65-F5344CB8AC3E}">
        <p14:creationId xmlns:p14="http://schemas.microsoft.com/office/powerpoint/2010/main" val="4040918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B14EE2DD-C144-634D-8B16-5D1722ACA063}"/>
              </a:ext>
            </a:extLst>
          </p:cNvPr>
          <p:cNvSpPr>
            <a:spLocks noGrp="1"/>
          </p:cNvSpPr>
          <p:nvPr>
            <p:ph type="title" idx="4294967295"/>
          </p:nvPr>
        </p:nvSpPr>
        <p:spPr/>
        <p:txBody>
          <a:bodyPr/>
          <a:lstStyle/>
          <a:p>
            <a:pPr eaLnBrk="1" hangingPunct="1"/>
            <a:r>
              <a:rPr lang="en-US" altLang="en-US" dirty="0"/>
              <a:t>Where were we? </a:t>
            </a:r>
          </a:p>
        </p:txBody>
      </p:sp>
      <p:sp>
        <p:nvSpPr>
          <p:cNvPr id="32770" name="Content Placeholder 2">
            <a:extLst>
              <a:ext uri="{FF2B5EF4-FFF2-40B4-BE49-F238E27FC236}">
                <a16:creationId xmlns:a16="http://schemas.microsoft.com/office/drawing/2014/main" id="{D0163BC7-7DF1-3C4F-B916-C9E74DA3A8DD}"/>
              </a:ext>
            </a:extLst>
          </p:cNvPr>
          <p:cNvSpPr>
            <a:spLocks noGrp="1"/>
          </p:cNvSpPr>
          <p:nvPr>
            <p:ph idx="4294967295"/>
          </p:nvPr>
        </p:nvSpPr>
        <p:spPr/>
        <p:txBody>
          <a:bodyPr/>
          <a:lstStyle/>
          <a:p>
            <a:pPr eaLnBrk="1" hangingPunct="1"/>
            <a:r>
              <a:rPr lang="en-US" altLang="en-US" dirty="0"/>
              <a:t>Telomeres!  What the heck are they?</a:t>
            </a:r>
          </a:p>
          <a:p>
            <a:pPr lvl="1"/>
            <a:r>
              <a:rPr lang="en-US" altLang="en-US" dirty="0"/>
              <a:t>DNA sequences, added in tandem, to the ends of linear chromosomes, by an enzyme, telomerase. </a:t>
            </a:r>
          </a:p>
          <a:p>
            <a:pPr lvl="1"/>
            <a:endParaRPr lang="en-US" altLang="en-US" dirty="0"/>
          </a:p>
          <a:p>
            <a:pPr lvl="1"/>
            <a:r>
              <a:rPr lang="en-US" altLang="en-US" dirty="0"/>
              <a:t>Human telomere sequence is: 5’</a:t>
            </a:r>
            <a:r>
              <a:rPr lang="en-US" dirty="0"/>
              <a:t> T T A/G G G G 3’</a:t>
            </a:r>
          </a:p>
          <a:p>
            <a:pPr lvl="1"/>
            <a:endParaRPr lang="en-US" dirty="0"/>
          </a:p>
          <a:p>
            <a:pPr lvl="1"/>
            <a:r>
              <a:rPr lang="en-US" dirty="0"/>
              <a:t>All vertebrates have similar telomere repeat sequences that are G-rich.</a:t>
            </a:r>
          </a:p>
          <a:p>
            <a:pPr marL="457200" lvl="1" indent="0">
              <a:buNone/>
            </a:pPr>
            <a:endParaRPr lang="en-US" altLang="en-US" dirty="0"/>
          </a:p>
          <a:p>
            <a:pPr lvl="1"/>
            <a:endParaRPr lang="en-US" altLang="en-US" dirty="0"/>
          </a:p>
        </p:txBody>
      </p:sp>
    </p:spTree>
    <p:extLst>
      <p:ext uri="{BB962C8B-B14F-4D97-AF65-F5344CB8AC3E}">
        <p14:creationId xmlns:p14="http://schemas.microsoft.com/office/powerpoint/2010/main" val="2147799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C80773E9-2D41-C840-B804-A14BEA6D51DA}"/>
              </a:ext>
            </a:extLst>
          </p:cNvPr>
          <p:cNvSpPr>
            <a:spLocks noGrp="1"/>
          </p:cNvSpPr>
          <p:nvPr>
            <p:ph type="title" idx="4294967295"/>
          </p:nvPr>
        </p:nvSpPr>
        <p:spPr/>
        <p:txBody>
          <a:bodyPr/>
          <a:lstStyle/>
          <a:p>
            <a:endParaRPr lang="en-US" altLang="en-US"/>
          </a:p>
        </p:txBody>
      </p:sp>
      <p:sp>
        <p:nvSpPr>
          <p:cNvPr id="53250" name="Content Placeholder 2">
            <a:extLst>
              <a:ext uri="{FF2B5EF4-FFF2-40B4-BE49-F238E27FC236}">
                <a16:creationId xmlns:a16="http://schemas.microsoft.com/office/drawing/2014/main" id="{6842EE04-73B3-5548-B1C8-BC6A5B87D252}"/>
              </a:ext>
            </a:extLst>
          </p:cNvPr>
          <p:cNvSpPr>
            <a:spLocks noGrp="1"/>
          </p:cNvSpPr>
          <p:nvPr>
            <p:ph idx="4294967295"/>
          </p:nvPr>
        </p:nvSpPr>
        <p:spPr/>
        <p:txBody>
          <a:bodyPr/>
          <a:lstStyle/>
          <a:p>
            <a:pPr>
              <a:buFont typeface="Arial" panose="020B0604020202020204" pitchFamily="34" charset="0"/>
              <a:buNone/>
            </a:pPr>
            <a:r>
              <a:rPr lang="en-US" altLang="en-US"/>
              <a:t>DNA (portion of a gene)</a:t>
            </a:r>
          </a:p>
          <a:p>
            <a:pPr>
              <a:buFont typeface="Arial" panose="020B0604020202020204" pitchFamily="34" charset="0"/>
              <a:buNone/>
            </a:pPr>
            <a:r>
              <a:rPr lang="en-US" altLang="en-US"/>
              <a:t>3</a:t>
            </a:r>
            <a:r>
              <a:rPr lang="ja-JP" altLang="en-US"/>
              <a:t>’</a:t>
            </a:r>
            <a:r>
              <a:rPr lang="en-US" altLang="ja-JP"/>
              <a:t>----G-C-A-A-T-C-T-A----5</a:t>
            </a:r>
            <a:r>
              <a:rPr lang="ja-JP" altLang="en-US"/>
              <a:t>’</a:t>
            </a:r>
            <a:r>
              <a:rPr lang="en-US" altLang="ja-JP"/>
              <a:t>…</a:t>
            </a:r>
          </a:p>
          <a:p>
            <a:pPr>
              <a:buFont typeface="Arial" panose="020B0604020202020204" pitchFamily="34" charset="0"/>
              <a:buNone/>
            </a:pPr>
            <a:r>
              <a:rPr lang="en-US" altLang="en-US"/>
              <a:t>5</a:t>
            </a:r>
            <a:r>
              <a:rPr lang="ja-JP" altLang="en-US"/>
              <a:t>’</a:t>
            </a:r>
            <a:r>
              <a:rPr lang="en-US" altLang="ja-JP"/>
              <a:t>----C-G-T-T-A-G-A-T---3</a:t>
            </a:r>
            <a:r>
              <a:rPr lang="ja-JP" altLang="en-US"/>
              <a:t>’</a:t>
            </a:r>
            <a:r>
              <a:rPr lang="en-US" altLang="ja-JP"/>
              <a:t>…</a:t>
            </a:r>
            <a:endParaRPr lang="en-US" altLang="en-US"/>
          </a:p>
        </p:txBody>
      </p:sp>
    </p:spTree>
    <p:extLst>
      <p:ext uri="{BB962C8B-B14F-4D97-AF65-F5344CB8AC3E}">
        <p14:creationId xmlns:p14="http://schemas.microsoft.com/office/powerpoint/2010/main" val="497587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CE8BC813-2103-3641-957B-3D134BB62DCB}"/>
              </a:ext>
            </a:extLst>
          </p:cNvPr>
          <p:cNvSpPr>
            <a:spLocks noGrp="1"/>
          </p:cNvSpPr>
          <p:nvPr>
            <p:ph type="title" idx="4294967295"/>
          </p:nvPr>
        </p:nvSpPr>
        <p:spPr/>
        <p:txBody>
          <a:bodyPr/>
          <a:lstStyle/>
          <a:p>
            <a:endParaRPr lang="en-US" altLang="en-US"/>
          </a:p>
        </p:txBody>
      </p:sp>
      <p:sp>
        <p:nvSpPr>
          <p:cNvPr id="54274" name="Content Placeholder 2">
            <a:extLst>
              <a:ext uri="{FF2B5EF4-FFF2-40B4-BE49-F238E27FC236}">
                <a16:creationId xmlns:a16="http://schemas.microsoft.com/office/drawing/2014/main" id="{838658E0-FA99-3744-A5A1-2709D86CDF9F}"/>
              </a:ext>
            </a:extLst>
          </p:cNvPr>
          <p:cNvSpPr>
            <a:spLocks noGrp="1"/>
          </p:cNvSpPr>
          <p:nvPr>
            <p:ph idx="4294967295"/>
          </p:nvPr>
        </p:nvSpPr>
        <p:spPr/>
        <p:txBody>
          <a:bodyPr/>
          <a:lstStyle/>
          <a:p>
            <a:pPr>
              <a:buFont typeface="Arial" panose="020B0604020202020204" pitchFamily="34" charset="0"/>
              <a:buNone/>
            </a:pPr>
            <a:r>
              <a:rPr lang="en-US" altLang="en-US"/>
              <a:t>DNA</a:t>
            </a:r>
          </a:p>
          <a:p>
            <a:pPr>
              <a:buFont typeface="Arial" panose="020B0604020202020204" pitchFamily="34" charset="0"/>
              <a:buNone/>
            </a:pPr>
            <a:r>
              <a:rPr lang="en-US" altLang="en-US"/>
              <a:t>3</a:t>
            </a:r>
            <a:r>
              <a:rPr lang="ja-JP" altLang="en-US"/>
              <a:t>’</a:t>
            </a:r>
            <a:r>
              <a:rPr lang="en-US" altLang="ja-JP"/>
              <a:t>----G-C-A-A-T-C-T-A----5</a:t>
            </a:r>
            <a:r>
              <a:rPr lang="ja-JP" altLang="en-US"/>
              <a:t>’</a:t>
            </a:r>
            <a:r>
              <a:rPr lang="en-US" altLang="ja-JP"/>
              <a:t>…</a:t>
            </a:r>
          </a:p>
          <a:p>
            <a:pPr>
              <a:buFont typeface="Arial" panose="020B0604020202020204" pitchFamily="34" charset="0"/>
              <a:buNone/>
            </a:pPr>
            <a:r>
              <a:rPr lang="en-US" altLang="en-US"/>
              <a:t>5</a:t>
            </a:r>
            <a:r>
              <a:rPr lang="ja-JP" altLang="en-US"/>
              <a:t>’</a:t>
            </a:r>
            <a:r>
              <a:rPr lang="en-US" altLang="ja-JP"/>
              <a:t>----C-G-T-T-A-G-A-T---3</a:t>
            </a:r>
            <a:r>
              <a:rPr lang="ja-JP" altLang="en-US"/>
              <a:t>’</a:t>
            </a:r>
            <a:r>
              <a:rPr lang="en-US" altLang="ja-JP"/>
              <a:t>…</a:t>
            </a:r>
            <a:endParaRPr lang="en-US" altLang="en-US"/>
          </a:p>
        </p:txBody>
      </p:sp>
      <p:sp>
        <p:nvSpPr>
          <p:cNvPr id="4" name="Oval 3">
            <a:extLst>
              <a:ext uri="{FF2B5EF4-FFF2-40B4-BE49-F238E27FC236}">
                <a16:creationId xmlns:a16="http://schemas.microsoft.com/office/drawing/2014/main" id="{995C6853-69E0-F34E-AC54-259F194A4293}"/>
              </a:ext>
            </a:extLst>
          </p:cNvPr>
          <p:cNvSpPr/>
          <p:nvPr/>
        </p:nvSpPr>
        <p:spPr>
          <a:xfrm>
            <a:off x="1004888" y="2209800"/>
            <a:ext cx="3829050" cy="5143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276" name="TextBox 4">
            <a:extLst>
              <a:ext uri="{FF2B5EF4-FFF2-40B4-BE49-F238E27FC236}">
                <a16:creationId xmlns:a16="http://schemas.microsoft.com/office/drawing/2014/main" id="{42F3FC98-E275-2C41-B548-3F82FABA33BA}"/>
              </a:ext>
            </a:extLst>
          </p:cNvPr>
          <p:cNvSpPr txBox="1">
            <a:spLocks noChangeArrowheads="1"/>
          </p:cNvSpPr>
          <p:nvPr/>
        </p:nvSpPr>
        <p:spPr bwMode="auto">
          <a:xfrm>
            <a:off x="5314950" y="2571750"/>
            <a:ext cx="1257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coding  strand</a:t>
            </a:r>
          </a:p>
        </p:txBody>
      </p:sp>
    </p:spTree>
    <p:extLst>
      <p:ext uri="{BB962C8B-B14F-4D97-AF65-F5344CB8AC3E}">
        <p14:creationId xmlns:p14="http://schemas.microsoft.com/office/powerpoint/2010/main" val="787735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B521743D-D4FF-864A-A5EA-0B1B0AE608B9}"/>
              </a:ext>
            </a:extLst>
          </p:cNvPr>
          <p:cNvSpPr>
            <a:spLocks noGrp="1"/>
          </p:cNvSpPr>
          <p:nvPr>
            <p:ph type="title" idx="4294967295"/>
          </p:nvPr>
        </p:nvSpPr>
        <p:spPr/>
        <p:txBody>
          <a:bodyPr/>
          <a:lstStyle/>
          <a:p>
            <a:endParaRPr lang="en-US" altLang="en-US"/>
          </a:p>
        </p:txBody>
      </p:sp>
      <p:sp>
        <p:nvSpPr>
          <p:cNvPr id="55298" name="Content Placeholder 2">
            <a:extLst>
              <a:ext uri="{FF2B5EF4-FFF2-40B4-BE49-F238E27FC236}">
                <a16:creationId xmlns:a16="http://schemas.microsoft.com/office/drawing/2014/main" id="{A34A283D-1E7A-774D-80E5-CF29894592AF}"/>
              </a:ext>
            </a:extLst>
          </p:cNvPr>
          <p:cNvSpPr>
            <a:spLocks noGrp="1"/>
          </p:cNvSpPr>
          <p:nvPr>
            <p:ph idx="4294967295"/>
          </p:nvPr>
        </p:nvSpPr>
        <p:spPr/>
        <p:txBody>
          <a:bodyPr/>
          <a:lstStyle/>
          <a:p>
            <a:pPr>
              <a:buFont typeface="Arial" panose="020B0604020202020204" pitchFamily="34" charset="0"/>
              <a:buNone/>
            </a:pPr>
            <a:r>
              <a:rPr lang="en-US" altLang="en-US"/>
              <a:t>DNA</a:t>
            </a:r>
          </a:p>
          <a:p>
            <a:pPr>
              <a:buFont typeface="Arial" panose="020B0604020202020204" pitchFamily="34" charset="0"/>
              <a:buNone/>
            </a:pPr>
            <a:r>
              <a:rPr lang="en-US" altLang="en-US"/>
              <a:t>3</a:t>
            </a:r>
            <a:r>
              <a:rPr lang="ja-JP" altLang="en-US"/>
              <a:t>’</a:t>
            </a:r>
            <a:r>
              <a:rPr lang="en-US" altLang="ja-JP"/>
              <a:t>----G-C-A-A-T-C-T-A----5</a:t>
            </a:r>
            <a:r>
              <a:rPr lang="ja-JP" altLang="en-US"/>
              <a:t>’</a:t>
            </a:r>
            <a:r>
              <a:rPr lang="en-US" altLang="ja-JP"/>
              <a:t>…</a:t>
            </a:r>
          </a:p>
          <a:p>
            <a:pPr>
              <a:buFont typeface="Arial" panose="020B0604020202020204" pitchFamily="34" charset="0"/>
              <a:buNone/>
            </a:pPr>
            <a:r>
              <a:rPr lang="en-US" altLang="en-US">
                <a:solidFill>
                  <a:srgbClr val="FF0000"/>
                </a:solidFill>
              </a:rPr>
              <a:t>5</a:t>
            </a:r>
            <a:r>
              <a:rPr lang="ja-JP" altLang="en-US">
                <a:solidFill>
                  <a:srgbClr val="FF0000"/>
                </a:solidFill>
              </a:rPr>
              <a:t>’</a:t>
            </a:r>
            <a:r>
              <a:rPr lang="en-US" altLang="ja-JP">
                <a:solidFill>
                  <a:srgbClr val="FF0000"/>
                </a:solidFill>
              </a:rPr>
              <a:t>----C-G-U-U-A-G-A-U---3</a:t>
            </a:r>
            <a:r>
              <a:rPr lang="ja-JP" altLang="en-US">
                <a:solidFill>
                  <a:srgbClr val="FF0000"/>
                </a:solidFill>
              </a:rPr>
              <a:t>’</a:t>
            </a:r>
            <a:r>
              <a:rPr lang="en-US" altLang="ja-JP">
                <a:solidFill>
                  <a:srgbClr val="FF0000"/>
                </a:solidFill>
              </a:rPr>
              <a:t>…  </a:t>
            </a:r>
          </a:p>
          <a:p>
            <a:pPr>
              <a:buFont typeface="Arial" panose="020B0604020202020204" pitchFamily="34" charset="0"/>
              <a:buNone/>
            </a:pPr>
            <a:r>
              <a:rPr lang="en-US" altLang="en-US">
                <a:solidFill>
                  <a:srgbClr val="FF0000"/>
                </a:solidFill>
              </a:rPr>
              <a:t> (complementary RNA)</a:t>
            </a:r>
          </a:p>
          <a:p>
            <a:pPr>
              <a:buFont typeface="Arial" panose="020B0604020202020204" pitchFamily="34" charset="0"/>
              <a:buNone/>
            </a:pPr>
            <a:endParaRPr lang="en-US" altLang="en-US">
              <a:solidFill>
                <a:srgbClr val="FF0000"/>
              </a:solidFill>
            </a:endParaRPr>
          </a:p>
          <a:p>
            <a:pPr>
              <a:buFont typeface="Arial" panose="020B0604020202020204" pitchFamily="34" charset="0"/>
              <a:buNone/>
            </a:pPr>
            <a:endParaRPr lang="en-US" altLang="en-US">
              <a:solidFill>
                <a:srgbClr val="FF0000"/>
              </a:solidFill>
            </a:endParaRPr>
          </a:p>
          <a:p>
            <a:pPr>
              <a:buFont typeface="Arial" panose="020B0604020202020204" pitchFamily="34" charset="0"/>
              <a:buNone/>
            </a:pPr>
            <a:r>
              <a:rPr lang="en-US" altLang="en-US"/>
              <a:t>5</a:t>
            </a:r>
            <a:r>
              <a:rPr lang="ja-JP" altLang="en-US"/>
              <a:t>’</a:t>
            </a:r>
            <a:r>
              <a:rPr lang="en-US" altLang="ja-JP"/>
              <a:t>----C-G-T-T-A-G-A-T---3</a:t>
            </a:r>
            <a:r>
              <a:rPr lang="ja-JP" altLang="en-US"/>
              <a:t>’</a:t>
            </a:r>
            <a:r>
              <a:rPr lang="en-US" altLang="ja-JP"/>
              <a:t>…  </a:t>
            </a:r>
          </a:p>
          <a:p>
            <a:pPr>
              <a:buFont typeface="Arial" panose="020B0604020202020204" pitchFamily="34" charset="0"/>
              <a:buNone/>
            </a:pPr>
            <a:endParaRPr lang="en-US" altLang="en-US">
              <a:solidFill>
                <a:srgbClr val="FF0000"/>
              </a:solidFill>
            </a:endParaRPr>
          </a:p>
        </p:txBody>
      </p:sp>
      <p:sp>
        <p:nvSpPr>
          <p:cNvPr id="4" name="Oval 3">
            <a:extLst>
              <a:ext uri="{FF2B5EF4-FFF2-40B4-BE49-F238E27FC236}">
                <a16:creationId xmlns:a16="http://schemas.microsoft.com/office/drawing/2014/main" id="{01A55D56-952E-6C43-8A63-7A0EB28F46E0}"/>
              </a:ext>
            </a:extLst>
          </p:cNvPr>
          <p:cNvSpPr/>
          <p:nvPr/>
        </p:nvSpPr>
        <p:spPr>
          <a:xfrm>
            <a:off x="1000125" y="2209800"/>
            <a:ext cx="3829050" cy="5143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300" name="TextBox 4">
            <a:extLst>
              <a:ext uri="{FF2B5EF4-FFF2-40B4-BE49-F238E27FC236}">
                <a16:creationId xmlns:a16="http://schemas.microsoft.com/office/drawing/2014/main" id="{D868C564-1E27-094C-A723-6EA215BA1610}"/>
              </a:ext>
            </a:extLst>
          </p:cNvPr>
          <p:cNvSpPr txBox="1">
            <a:spLocks noChangeArrowheads="1"/>
          </p:cNvSpPr>
          <p:nvPr/>
        </p:nvSpPr>
        <p:spPr bwMode="auto">
          <a:xfrm>
            <a:off x="5314950" y="2571750"/>
            <a:ext cx="1257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coding  strand</a:t>
            </a:r>
          </a:p>
        </p:txBody>
      </p:sp>
      <p:sp>
        <p:nvSpPr>
          <p:cNvPr id="55301" name="TextBox 5">
            <a:extLst>
              <a:ext uri="{FF2B5EF4-FFF2-40B4-BE49-F238E27FC236}">
                <a16:creationId xmlns:a16="http://schemas.microsoft.com/office/drawing/2014/main" id="{68C7C218-3F62-C249-B9E5-4A982DD85CDD}"/>
              </a:ext>
            </a:extLst>
          </p:cNvPr>
          <p:cNvSpPr txBox="1">
            <a:spLocks noChangeArrowheads="1"/>
          </p:cNvSpPr>
          <p:nvPr/>
        </p:nvSpPr>
        <p:spPr bwMode="auto">
          <a:xfrm>
            <a:off x="5429250" y="4857750"/>
            <a:ext cx="12573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Non-coding  strand</a:t>
            </a:r>
          </a:p>
        </p:txBody>
      </p:sp>
    </p:spTree>
    <p:extLst>
      <p:ext uri="{BB962C8B-B14F-4D97-AF65-F5344CB8AC3E}">
        <p14:creationId xmlns:p14="http://schemas.microsoft.com/office/powerpoint/2010/main" val="4267377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4D39E3F6-564A-B540-9006-F9815874979B}"/>
              </a:ext>
            </a:extLst>
          </p:cNvPr>
          <p:cNvSpPr>
            <a:spLocks noGrp="1"/>
          </p:cNvSpPr>
          <p:nvPr>
            <p:ph type="title" idx="4294967295"/>
          </p:nvPr>
        </p:nvSpPr>
        <p:spPr/>
        <p:txBody>
          <a:bodyPr/>
          <a:lstStyle/>
          <a:p>
            <a:r>
              <a:rPr lang="en-US" altLang="en-US"/>
              <a:t>Several key differences</a:t>
            </a:r>
          </a:p>
        </p:txBody>
      </p:sp>
      <p:sp>
        <p:nvSpPr>
          <p:cNvPr id="56322" name="Content Placeholder 2">
            <a:extLst>
              <a:ext uri="{FF2B5EF4-FFF2-40B4-BE49-F238E27FC236}">
                <a16:creationId xmlns:a16="http://schemas.microsoft.com/office/drawing/2014/main" id="{CA8CB749-FDAF-5143-A812-645A15259BF3}"/>
              </a:ext>
            </a:extLst>
          </p:cNvPr>
          <p:cNvSpPr>
            <a:spLocks noGrp="1"/>
          </p:cNvSpPr>
          <p:nvPr>
            <p:ph idx="4294967295"/>
          </p:nvPr>
        </p:nvSpPr>
        <p:spPr/>
        <p:txBody>
          <a:bodyPr/>
          <a:lstStyle/>
          <a:p>
            <a:pPr marL="457200" indent="-457200">
              <a:buFont typeface="Arial" panose="020B0604020202020204" pitchFamily="34" charset="0"/>
              <a:buAutoNum type="arabicPeriod"/>
            </a:pPr>
            <a:r>
              <a:rPr lang="en-US" altLang="en-US"/>
              <a:t>Only specific regions of the DNA are transcribed into RNA (Genes)</a:t>
            </a:r>
          </a:p>
          <a:p>
            <a:pPr lvl="1" indent="-400050">
              <a:buFont typeface="Arial" panose="020B0604020202020204" pitchFamily="34" charset="0"/>
              <a:buNone/>
            </a:pPr>
            <a:r>
              <a:rPr lang="en-US" altLang="en-US"/>
              <a:t>--90+% of bacteria genome is genes</a:t>
            </a:r>
          </a:p>
          <a:p>
            <a:pPr lvl="1" indent="-400050">
              <a:buFont typeface="Arial" panose="020B0604020202020204" pitchFamily="34" charset="0"/>
              <a:buNone/>
            </a:pPr>
            <a:r>
              <a:rPr lang="en-US" altLang="en-US"/>
              <a:t>--&lt;2% of human genome is genes (as traditionally defined)</a:t>
            </a:r>
          </a:p>
          <a:p>
            <a:pPr lvl="1" indent="-400050">
              <a:buFont typeface="Arial" panose="020B0604020202020204" pitchFamily="34" charset="0"/>
              <a:buNone/>
            </a:pPr>
            <a:endParaRPr lang="en-US" altLang="en-US"/>
          </a:p>
          <a:p>
            <a:pPr lvl="1" indent="-400050">
              <a:buFont typeface="Arial" panose="020B0604020202020204" pitchFamily="34" charset="0"/>
              <a:buNone/>
            </a:pPr>
            <a:r>
              <a:rPr lang="en-US" altLang="en-US"/>
              <a:t>2.  Within genes only one of the 2 strands is transcribed (coding strand)</a:t>
            </a:r>
          </a:p>
        </p:txBody>
      </p:sp>
    </p:spTree>
    <p:extLst>
      <p:ext uri="{BB962C8B-B14F-4D97-AF65-F5344CB8AC3E}">
        <p14:creationId xmlns:p14="http://schemas.microsoft.com/office/powerpoint/2010/main" val="880271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5E0129A3-7344-4643-9E23-2AEB86AC588F}"/>
              </a:ext>
            </a:extLst>
          </p:cNvPr>
          <p:cNvSpPr>
            <a:spLocks noGrp="1"/>
          </p:cNvSpPr>
          <p:nvPr>
            <p:ph type="title" idx="4294967295"/>
          </p:nvPr>
        </p:nvSpPr>
        <p:spPr/>
        <p:txBody>
          <a:bodyPr/>
          <a:lstStyle/>
          <a:p>
            <a:endParaRPr lang="en-US" altLang="en-US"/>
          </a:p>
        </p:txBody>
      </p:sp>
      <p:sp>
        <p:nvSpPr>
          <p:cNvPr id="57346" name="Rectangle 3">
            <a:extLst>
              <a:ext uri="{FF2B5EF4-FFF2-40B4-BE49-F238E27FC236}">
                <a16:creationId xmlns:a16="http://schemas.microsoft.com/office/drawing/2014/main" id="{6518B3EC-58CB-5B49-9898-29F380314732}"/>
              </a:ext>
            </a:extLst>
          </p:cNvPr>
          <p:cNvSpPr>
            <a:spLocks noGrp="1"/>
          </p:cNvSpPr>
          <p:nvPr>
            <p:ph type="body" idx="4294967295"/>
          </p:nvPr>
        </p:nvSpPr>
        <p:spPr>
          <a:xfrm>
            <a:off x="1428750" y="2057400"/>
            <a:ext cx="6229350" cy="3771900"/>
          </a:xfrm>
        </p:spPr>
        <p:txBody>
          <a:bodyPr/>
          <a:lstStyle/>
          <a:p>
            <a:pPr marL="457200" indent="-457200">
              <a:buFont typeface="Arial" panose="020B0604020202020204" pitchFamily="34" charset="0"/>
              <a:buAutoNum type="arabicPeriod" startAt="3"/>
            </a:pPr>
            <a:r>
              <a:rPr lang="en-US" altLang="en-US"/>
              <a:t>Newly made RNA dissociates from the DNA template. (not like semi-conservative replication)</a:t>
            </a:r>
          </a:p>
          <a:p>
            <a:pPr marL="457200" indent="-457200">
              <a:buFont typeface="Arial" panose="020B0604020202020204" pitchFamily="34" charset="0"/>
              <a:buAutoNum type="arabicPeriod" startAt="3"/>
            </a:pPr>
            <a:endParaRPr lang="en-US" altLang="en-US"/>
          </a:p>
          <a:p>
            <a:pPr marL="457200" indent="-457200">
              <a:buFont typeface="Arial" panose="020B0604020202020204" pitchFamily="34" charset="0"/>
              <a:buAutoNum type="arabicPeriod" startAt="3"/>
            </a:pPr>
            <a:endParaRPr lang="en-US" altLang="en-US"/>
          </a:p>
          <a:p>
            <a:pPr marL="457200" indent="-457200">
              <a:buFont typeface="Arial" panose="020B0604020202020204" pitchFamily="34" charset="0"/>
              <a:buAutoNum type="arabicPeriod" startAt="3"/>
            </a:pPr>
            <a:r>
              <a:rPr lang="en-US" altLang="en-US"/>
              <a:t>Enzyme is </a:t>
            </a:r>
            <a:r>
              <a:rPr lang="en-US" altLang="en-US">
                <a:solidFill>
                  <a:srgbClr val="FF0000"/>
                </a:solidFill>
              </a:rPr>
              <a:t>RNA polymerase</a:t>
            </a:r>
            <a:r>
              <a:rPr lang="en-US" altLang="en-US"/>
              <a:t>.</a:t>
            </a:r>
          </a:p>
          <a:p>
            <a:pPr marL="457200" indent="-457200">
              <a:buFont typeface="Arial" panose="020B0604020202020204" pitchFamily="34" charset="0"/>
              <a:buNone/>
            </a:pPr>
            <a:endParaRPr lang="en-US" altLang="en-US"/>
          </a:p>
        </p:txBody>
      </p:sp>
    </p:spTree>
    <p:extLst>
      <p:ext uri="{BB962C8B-B14F-4D97-AF65-F5344CB8AC3E}">
        <p14:creationId xmlns:p14="http://schemas.microsoft.com/office/powerpoint/2010/main" val="3737105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12B9E9F8-1490-1347-8A2A-E2FDC8BC7EE6}"/>
              </a:ext>
            </a:extLst>
          </p:cNvPr>
          <p:cNvSpPr>
            <a:spLocks noGrp="1"/>
          </p:cNvSpPr>
          <p:nvPr>
            <p:ph type="title" idx="4294967295"/>
          </p:nvPr>
        </p:nvSpPr>
        <p:spPr/>
        <p:txBody>
          <a:bodyPr/>
          <a:lstStyle/>
          <a:p>
            <a:endParaRPr lang="en-US" altLang="en-US"/>
          </a:p>
        </p:txBody>
      </p:sp>
      <p:pic>
        <p:nvPicPr>
          <p:cNvPr id="58370" name="Picture 8" descr="14_09Figureb-L.jpg                                             000B3C7BServDisk_03                    BC177178:">
            <a:extLst>
              <a:ext uri="{FF2B5EF4-FFF2-40B4-BE49-F238E27FC236}">
                <a16:creationId xmlns:a16="http://schemas.microsoft.com/office/drawing/2014/main" id="{820DEF35-06A4-E444-8937-B61FAC86B1BB}"/>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b="9387"/>
          <a:stretch>
            <a:fillRect/>
          </a:stretch>
        </p:blipFill>
        <p:spPr>
          <a:xfrm>
            <a:off x="1485900" y="2465388"/>
            <a:ext cx="6172200" cy="2579687"/>
          </a:xfrm>
        </p:spPr>
      </p:pic>
      <p:sp>
        <p:nvSpPr>
          <p:cNvPr id="58371" name="TextBox 3">
            <a:extLst>
              <a:ext uri="{FF2B5EF4-FFF2-40B4-BE49-F238E27FC236}">
                <a16:creationId xmlns:a16="http://schemas.microsoft.com/office/drawing/2014/main" id="{239036E1-D229-704D-9777-E4088B484C0E}"/>
              </a:ext>
            </a:extLst>
          </p:cNvPr>
          <p:cNvSpPr txBox="1">
            <a:spLocks noChangeArrowheads="1"/>
          </p:cNvSpPr>
          <p:nvPr/>
        </p:nvSpPr>
        <p:spPr bwMode="auto">
          <a:xfrm>
            <a:off x="5715000" y="4972050"/>
            <a:ext cx="1771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RNA polymerase</a:t>
            </a:r>
          </a:p>
        </p:txBody>
      </p:sp>
      <p:cxnSp>
        <p:nvCxnSpPr>
          <p:cNvPr id="6" name="Straight Arrow Connector 5">
            <a:extLst>
              <a:ext uri="{FF2B5EF4-FFF2-40B4-BE49-F238E27FC236}">
                <a16:creationId xmlns:a16="http://schemas.microsoft.com/office/drawing/2014/main" id="{9D7AC19E-DF8B-DA4E-923C-91ED9A17269B}"/>
              </a:ext>
            </a:extLst>
          </p:cNvPr>
          <p:cNvCxnSpPr/>
          <p:nvPr/>
        </p:nvCxnSpPr>
        <p:spPr>
          <a:xfrm rot="16200000" flipV="1">
            <a:off x="5686425" y="4486275"/>
            <a:ext cx="685800" cy="2857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093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2" descr="RNA regulation: a new genetics?">
            <a:extLst>
              <a:ext uri="{FF2B5EF4-FFF2-40B4-BE49-F238E27FC236}">
                <a16:creationId xmlns:a16="http://schemas.microsoft.com/office/drawing/2014/main" id="{BB34E434-F15F-C946-8770-B10E6DBC8F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8915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6" name="TextBox 4">
            <a:extLst>
              <a:ext uri="{FF2B5EF4-FFF2-40B4-BE49-F238E27FC236}">
                <a16:creationId xmlns:a16="http://schemas.microsoft.com/office/drawing/2014/main" id="{026366C8-0AC1-084B-9200-EB6FBBBF9845}"/>
              </a:ext>
            </a:extLst>
          </p:cNvPr>
          <p:cNvSpPr txBox="1">
            <a:spLocks noChangeArrowheads="1"/>
          </p:cNvSpPr>
          <p:nvPr/>
        </p:nvSpPr>
        <p:spPr bwMode="auto">
          <a:xfrm>
            <a:off x="1828800" y="63246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Bacteria</a:t>
            </a:r>
          </a:p>
        </p:txBody>
      </p:sp>
      <p:cxnSp>
        <p:nvCxnSpPr>
          <p:cNvPr id="7" name="Straight Arrow Connector 6">
            <a:extLst>
              <a:ext uri="{FF2B5EF4-FFF2-40B4-BE49-F238E27FC236}">
                <a16:creationId xmlns:a16="http://schemas.microsoft.com/office/drawing/2014/main" id="{6C8C6B24-2BA0-D44B-A921-0E55F9363FBE}"/>
              </a:ext>
            </a:extLst>
          </p:cNvPr>
          <p:cNvCxnSpPr/>
          <p:nvPr/>
        </p:nvCxnSpPr>
        <p:spPr>
          <a:xfrm rot="10800000">
            <a:off x="304800" y="5410200"/>
            <a:ext cx="19812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1864BF9-474F-9A45-B961-EDC79FE8CEF7}"/>
              </a:ext>
            </a:extLst>
          </p:cNvPr>
          <p:cNvCxnSpPr/>
          <p:nvPr/>
        </p:nvCxnSpPr>
        <p:spPr>
          <a:xfrm flipV="1">
            <a:off x="2286000" y="5410200"/>
            <a:ext cx="40386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869" name="TextBox 12">
            <a:extLst>
              <a:ext uri="{FF2B5EF4-FFF2-40B4-BE49-F238E27FC236}">
                <a16:creationId xmlns:a16="http://schemas.microsoft.com/office/drawing/2014/main" id="{1E561ED6-B499-304F-8600-28E69B4CDEF6}"/>
              </a:ext>
            </a:extLst>
          </p:cNvPr>
          <p:cNvSpPr txBox="1">
            <a:spLocks noChangeArrowheads="1"/>
          </p:cNvSpPr>
          <p:nvPr/>
        </p:nvSpPr>
        <p:spPr bwMode="auto">
          <a:xfrm>
            <a:off x="7010400" y="5649913"/>
            <a:ext cx="1600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eukaryotes</a:t>
            </a:r>
          </a:p>
        </p:txBody>
      </p:sp>
      <p:sp>
        <p:nvSpPr>
          <p:cNvPr id="36870" name="TextBox 13">
            <a:extLst>
              <a:ext uri="{FF2B5EF4-FFF2-40B4-BE49-F238E27FC236}">
                <a16:creationId xmlns:a16="http://schemas.microsoft.com/office/drawing/2014/main" id="{0DBDF9FC-A906-064E-8D7B-1DE5C11AA066}"/>
              </a:ext>
            </a:extLst>
          </p:cNvPr>
          <p:cNvSpPr txBox="1">
            <a:spLocks noChangeArrowheads="1"/>
          </p:cNvSpPr>
          <p:nvPr/>
        </p:nvSpPr>
        <p:spPr bwMode="auto">
          <a:xfrm>
            <a:off x="6248400" y="544513"/>
            <a:ext cx="19812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          humans</a:t>
            </a:r>
          </a:p>
          <a:p>
            <a:pPr eaLnBrk="1" hangingPunct="1">
              <a:spcBef>
                <a:spcPct val="0"/>
              </a:spcBef>
              <a:buFontTx/>
              <a:buNone/>
            </a:pPr>
            <a:r>
              <a:rPr lang="en-US" altLang="en-US" sz="1400">
                <a:latin typeface="Arial" panose="020B0604020202020204" pitchFamily="34" charset="0"/>
              </a:rPr>
              <a:t>&gt;98% non-coding</a:t>
            </a:r>
          </a:p>
        </p:txBody>
      </p:sp>
      <p:cxnSp>
        <p:nvCxnSpPr>
          <p:cNvPr id="36871" name="Straight Arrow Connector 14">
            <a:extLst>
              <a:ext uri="{FF2B5EF4-FFF2-40B4-BE49-F238E27FC236}">
                <a16:creationId xmlns:a16="http://schemas.microsoft.com/office/drawing/2014/main" id="{B9B5A3C7-5150-474A-B208-2A634F4BB6AA}"/>
              </a:ext>
            </a:extLst>
          </p:cNvPr>
          <p:cNvCxnSpPr>
            <a:cxnSpLocks noChangeShapeType="1"/>
            <a:stCxn id="36869" idx="0"/>
          </p:cNvCxnSpPr>
          <p:nvPr/>
        </p:nvCxnSpPr>
        <p:spPr bwMode="auto">
          <a:xfrm flipH="1" flipV="1">
            <a:off x="7086600" y="5029200"/>
            <a:ext cx="723900" cy="620713"/>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Straight Arrow Connector 19">
            <a:extLst>
              <a:ext uri="{FF2B5EF4-FFF2-40B4-BE49-F238E27FC236}">
                <a16:creationId xmlns:a16="http://schemas.microsoft.com/office/drawing/2014/main" id="{4927CA2E-F9D5-6040-912F-76432E71108A}"/>
              </a:ext>
            </a:extLst>
          </p:cNvPr>
          <p:cNvCxnSpPr>
            <a:stCxn id="36869" idx="0"/>
          </p:cNvCxnSpPr>
          <p:nvPr/>
        </p:nvCxnSpPr>
        <p:spPr>
          <a:xfrm flipV="1">
            <a:off x="7810500" y="5029200"/>
            <a:ext cx="876300" cy="6207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3AA18B4-41DD-904D-94FB-185087869C80}"/>
              </a:ext>
            </a:extLst>
          </p:cNvPr>
          <p:cNvCxnSpPr/>
          <p:nvPr/>
        </p:nvCxnSpPr>
        <p:spPr>
          <a:xfrm>
            <a:off x="7848600" y="685800"/>
            <a:ext cx="838200" cy="152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874" name="TextBox 30">
            <a:extLst>
              <a:ext uri="{FF2B5EF4-FFF2-40B4-BE49-F238E27FC236}">
                <a16:creationId xmlns:a16="http://schemas.microsoft.com/office/drawing/2014/main" id="{770C4B0C-8036-DD4D-9731-A5DF997918B5}"/>
              </a:ext>
            </a:extLst>
          </p:cNvPr>
          <p:cNvSpPr txBox="1">
            <a:spLocks noChangeArrowheads="1"/>
          </p:cNvSpPr>
          <p:nvPr/>
        </p:nvSpPr>
        <p:spPr bwMode="auto">
          <a:xfrm>
            <a:off x="914400" y="1306513"/>
            <a:ext cx="4343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Amount of non-protein-coding DNA</a:t>
            </a:r>
          </a:p>
        </p:txBody>
      </p:sp>
    </p:spTree>
    <p:extLst>
      <p:ext uri="{BB962C8B-B14F-4D97-AF65-F5344CB8AC3E}">
        <p14:creationId xmlns:p14="http://schemas.microsoft.com/office/powerpoint/2010/main" val="1372204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5BCE566E-4323-384D-B147-8021FB7DC31E}"/>
              </a:ext>
            </a:extLst>
          </p:cNvPr>
          <p:cNvSpPr>
            <a:spLocks noGrp="1"/>
          </p:cNvSpPr>
          <p:nvPr>
            <p:ph type="title" idx="4294967295"/>
          </p:nvPr>
        </p:nvSpPr>
        <p:spPr/>
        <p:txBody>
          <a:bodyPr>
            <a:normAutofit fontScale="90000"/>
          </a:bodyPr>
          <a:lstStyle/>
          <a:p>
            <a:pPr>
              <a:defRPr/>
            </a:pPr>
            <a:r>
              <a:rPr lang="en-US">
                <a:ea typeface="MS PGothic" charset="0"/>
              </a:rPr>
              <a:t>RNA is probably more important than anyone predicted!!</a:t>
            </a:r>
          </a:p>
        </p:txBody>
      </p:sp>
      <p:sp>
        <p:nvSpPr>
          <p:cNvPr id="37890" name="Content Placeholder 2">
            <a:extLst>
              <a:ext uri="{FF2B5EF4-FFF2-40B4-BE49-F238E27FC236}">
                <a16:creationId xmlns:a16="http://schemas.microsoft.com/office/drawing/2014/main" id="{E2CE9BDB-ED42-6E4E-AF8C-EC50C2325A74}"/>
              </a:ext>
            </a:extLst>
          </p:cNvPr>
          <p:cNvSpPr>
            <a:spLocks noGrp="1"/>
          </p:cNvSpPr>
          <p:nvPr>
            <p:ph idx="4294967295"/>
          </p:nvPr>
        </p:nvSpPr>
        <p:spPr/>
        <p:txBody>
          <a:bodyPr/>
          <a:lstStyle/>
          <a:p>
            <a:r>
              <a:rPr lang="en-US" altLang="en-US"/>
              <a:t>Shift to studying RNA itself as an (equally?) important regulatory molecule.</a:t>
            </a:r>
          </a:p>
          <a:p>
            <a:pPr lvl="1"/>
            <a:r>
              <a:rPr lang="en-US" altLang="en-US"/>
              <a:t>Much of the </a:t>
            </a:r>
            <a:r>
              <a:rPr lang="ja-JP" altLang="en-US"/>
              <a:t>“</a:t>
            </a:r>
            <a:r>
              <a:rPr lang="en-US" altLang="ja-JP"/>
              <a:t>non-coding</a:t>
            </a:r>
            <a:r>
              <a:rPr lang="ja-JP" altLang="en-US"/>
              <a:t>”</a:t>
            </a:r>
            <a:r>
              <a:rPr lang="en-US" altLang="ja-JP"/>
              <a:t> DNA encodes RNA which functions </a:t>
            </a:r>
            <a:r>
              <a:rPr lang="en-US" altLang="ja-JP" u="sng"/>
              <a:t>as RNA</a:t>
            </a:r>
            <a:r>
              <a:rPr lang="en-US" altLang="ja-JP"/>
              <a:t>, without being translated to protein.</a:t>
            </a:r>
          </a:p>
          <a:p>
            <a:pPr lvl="1"/>
            <a:endParaRPr lang="en-US" altLang="en-US"/>
          </a:p>
          <a:p>
            <a:pPr lvl="2"/>
            <a:r>
              <a:rPr lang="en-US" altLang="en-US"/>
              <a:t>e.g. ---a class of RNAs called microRNAs.</a:t>
            </a:r>
          </a:p>
          <a:p>
            <a:endParaRPr lang="en-US" altLang="en-US"/>
          </a:p>
        </p:txBody>
      </p:sp>
    </p:spTree>
    <p:extLst>
      <p:ext uri="{BB962C8B-B14F-4D97-AF65-F5344CB8AC3E}">
        <p14:creationId xmlns:p14="http://schemas.microsoft.com/office/powerpoint/2010/main" val="3054490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6EB497D2-4211-094D-ABE4-E0DDEA479A70}"/>
              </a:ext>
            </a:extLst>
          </p:cNvPr>
          <p:cNvSpPr>
            <a:spLocks noGrp="1"/>
          </p:cNvSpPr>
          <p:nvPr>
            <p:ph type="title" idx="4294967295"/>
          </p:nvPr>
        </p:nvSpPr>
        <p:spPr/>
        <p:txBody>
          <a:bodyPr/>
          <a:lstStyle/>
          <a:p>
            <a:r>
              <a:rPr lang="en-US" altLang="en-US"/>
              <a:t>Chapter 13…</a:t>
            </a:r>
          </a:p>
        </p:txBody>
      </p:sp>
      <p:sp>
        <p:nvSpPr>
          <p:cNvPr id="38914" name="Content Placeholder 2">
            <a:extLst>
              <a:ext uri="{FF2B5EF4-FFF2-40B4-BE49-F238E27FC236}">
                <a16:creationId xmlns:a16="http://schemas.microsoft.com/office/drawing/2014/main" id="{439612E2-6079-EF45-9BF0-3FE8019F85C8}"/>
              </a:ext>
            </a:extLst>
          </p:cNvPr>
          <p:cNvSpPr>
            <a:spLocks noGrp="1"/>
          </p:cNvSpPr>
          <p:nvPr>
            <p:ph idx="4294967295"/>
          </p:nvPr>
        </p:nvSpPr>
        <p:spPr>
          <a:xfrm>
            <a:off x="457200" y="1600200"/>
            <a:ext cx="8229600" cy="5029200"/>
          </a:xfrm>
        </p:spPr>
        <p:txBody>
          <a:bodyPr/>
          <a:lstStyle/>
          <a:p>
            <a:r>
              <a:rPr lang="en-US" altLang="en-US"/>
              <a:t>We will still focus on the </a:t>
            </a:r>
            <a:r>
              <a:rPr lang="ja-JP" altLang="en-US"/>
              <a:t>“</a:t>
            </a:r>
            <a:r>
              <a:rPr lang="en-US" altLang="ja-JP"/>
              <a:t>original</a:t>
            </a:r>
            <a:r>
              <a:rPr lang="ja-JP" altLang="en-US"/>
              <a:t>”</a:t>
            </a:r>
            <a:r>
              <a:rPr lang="en-US" altLang="ja-JP"/>
              <a:t> central dogma of genetics.</a:t>
            </a:r>
          </a:p>
          <a:p>
            <a:pPr lvl="1">
              <a:buFont typeface="Arial" panose="020B0604020202020204" pitchFamily="34" charset="0"/>
              <a:buNone/>
            </a:pPr>
            <a:r>
              <a:rPr lang="en-US" altLang="en-US"/>
              <a:t>-The classical view</a:t>
            </a:r>
          </a:p>
          <a:p>
            <a:pPr lvl="1">
              <a:buFont typeface="Arial" panose="020B0604020202020204" pitchFamily="34" charset="0"/>
              <a:buNone/>
            </a:pPr>
            <a:r>
              <a:rPr lang="en-US" altLang="en-US"/>
              <a:t>of the flow of genetic</a:t>
            </a:r>
          </a:p>
          <a:p>
            <a:pPr lvl="1">
              <a:buFont typeface="Arial" panose="020B0604020202020204" pitchFamily="34" charset="0"/>
              <a:buNone/>
            </a:pPr>
            <a:r>
              <a:rPr lang="en-US" altLang="en-US"/>
              <a:t>information from DNA</a:t>
            </a:r>
          </a:p>
          <a:p>
            <a:pPr lvl="1">
              <a:buFont typeface="Arial" panose="020B0604020202020204" pitchFamily="34" charset="0"/>
              <a:buNone/>
            </a:pPr>
            <a:r>
              <a:rPr lang="en-US" altLang="en-US"/>
              <a:t>to  protein.</a:t>
            </a:r>
          </a:p>
          <a:p>
            <a:endParaRPr lang="en-US" altLang="en-US"/>
          </a:p>
        </p:txBody>
      </p:sp>
      <p:pic>
        <p:nvPicPr>
          <p:cNvPr id="38915" name="Picture 13">
            <a:extLst>
              <a:ext uri="{FF2B5EF4-FFF2-40B4-BE49-F238E27FC236}">
                <a16:creationId xmlns:a16="http://schemas.microsoft.com/office/drawing/2014/main" id="{252C2E16-ED18-DA4C-995A-60E014C095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3479"/>
          <a:stretch>
            <a:fillRect/>
          </a:stretch>
        </p:blipFill>
        <p:spPr bwMode="auto">
          <a:xfrm>
            <a:off x="4376738" y="2144713"/>
            <a:ext cx="3014662"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423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DB3482F-2607-FF4C-9614-2FC1D090501D}"/>
              </a:ext>
            </a:extLst>
          </p:cNvPr>
          <p:cNvSpPr>
            <a:spLocks noGrp="1"/>
          </p:cNvSpPr>
          <p:nvPr>
            <p:ph type="title" idx="4294967295"/>
          </p:nvPr>
        </p:nvSpPr>
        <p:spPr/>
        <p:txBody>
          <a:bodyPr>
            <a:normAutofit fontScale="90000"/>
          </a:bodyPr>
          <a:lstStyle/>
          <a:p>
            <a:pPr>
              <a:defRPr/>
            </a:pPr>
            <a:r>
              <a:rPr lang="en-US" dirty="0">
                <a:ea typeface="MS PGothic" charset="0"/>
                <a:cs typeface="MS PGothic" charset="0"/>
              </a:rPr>
              <a:t>Gene expression begins with </a:t>
            </a:r>
            <a:r>
              <a:rPr lang="en-US" b="1" i="1" dirty="0">
                <a:ea typeface="MS PGothic" charset="0"/>
                <a:cs typeface="MS PGothic" charset="0"/>
              </a:rPr>
              <a:t>transcription</a:t>
            </a:r>
            <a:r>
              <a:rPr lang="en-US" dirty="0">
                <a:ea typeface="MS PGothic" charset="0"/>
                <a:cs typeface="MS PGothic" charset="0"/>
              </a:rPr>
              <a:t> of DNA into RNA. </a:t>
            </a:r>
            <a:endParaRPr lang="en-US" dirty="0">
              <a:ea typeface="MS PGothic" charset="0"/>
            </a:endParaRPr>
          </a:p>
        </p:txBody>
      </p:sp>
      <p:sp>
        <p:nvSpPr>
          <p:cNvPr id="39938" name="Content Placeholder 2">
            <a:extLst>
              <a:ext uri="{FF2B5EF4-FFF2-40B4-BE49-F238E27FC236}">
                <a16:creationId xmlns:a16="http://schemas.microsoft.com/office/drawing/2014/main" id="{D8FA7D65-D408-F14B-B2C8-732A1A88C8C8}"/>
              </a:ext>
            </a:extLst>
          </p:cNvPr>
          <p:cNvSpPr>
            <a:spLocks noGrp="1"/>
          </p:cNvSpPr>
          <p:nvPr>
            <p:ph idx="4294967295"/>
          </p:nvPr>
        </p:nvSpPr>
        <p:spPr/>
        <p:txBody>
          <a:bodyPr/>
          <a:lstStyle/>
          <a:p>
            <a:r>
              <a:rPr lang="en-US" altLang="en-US"/>
              <a:t>Mechanism has many similarities to replication.</a:t>
            </a:r>
          </a:p>
          <a:p>
            <a:pPr lvl="1"/>
            <a:r>
              <a:rPr lang="en-US" altLang="en-US"/>
              <a:t>A polymerase enzyme copies a DNA template (single strand) </a:t>
            </a:r>
          </a:p>
          <a:p>
            <a:pPr lvl="1"/>
            <a:endParaRPr lang="en-US" altLang="en-US"/>
          </a:p>
          <a:p>
            <a:pPr lvl="1"/>
            <a:r>
              <a:rPr lang="en-US" altLang="en-US"/>
              <a:t>New strand of RNA is complementary to the DNA sequence.</a:t>
            </a:r>
          </a:p>
          <a:p>
            <a:endParaRPr lang="en-US" altLang="en-US"/>
          </a:p>
          <a:p>
            <a:endParaRPr lang="en-US" altLang="en-US"/>
          </a:p>
        </p:txBody>
      </p:sp>
    </p:spTree>
    <p:extLst>
      <p:ext uri="{BB962C8B-B14F-4D97-AF65-F5344CB8AC3E}">
        <p14:creationId xmlns:p14="http://schemas.microsoft.com/office/powerpoint/2010/main" val="328474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128B44F6-DA70-4E47-968D-C00008B983BD}"/>
              </a:ext>
            </a:extLst>
          </p:cNvPr>
          <p:cNvSpPr>
            <a:spLocks noGrp="1"/>
          </p:cNvSpPr>
          <p:nvPr>
            <p:ph type="title"/>
          </p:nvPr>
        </p:nvSpPr>
        <p:spPr/>
        <p:txBody>
          <a:bodyPr/>
          <a:lstStyle/>
          <a:p>
            <a:endParaRPr lang="en-US" altLang="en-US"/>
          </a:p>
        </p:txBody>
      </p:sp>
      <p:sp>
        <p:nvSpPr>
          <p:cNvPr id="62466" name="Content Placeholder 2">
            <a:extLst>
              <a:ext uri="{FF2B5EF4-FFF2-40B4-BE49-F238E27FC236}">
                <a16:creationId xmlns:a16="http://schemas.microsoft.com/office/drawing/2014/main" id="{D7B63A53-B4A2-CB42-A026-F0A3A3983242}"/>
              </a:ext>
            </a:extLst>
          </p:cNvPr>
          <p:cNvSpPr>
            <a:spLocks noGrp="1"/>
          </p:cNvSpPr>
          <p:nvPr>
            <p:ph idx="1"/>
          </p:nvPr>
        </p:nvSpPr>
        <p:spPr/>
        <p:txBody>
          <a:bodyPr>
            <a:normAutofit lnSpcReduction="10000"/>
          </a:bodyPr>
          <a:lstStyle/>
          <a:p>
            <a:pPr>
              <a:defRPr/>
            </a:pPr>
            <a:r>
              <a:rPr lang="en-US">
                <a:ea typeface="MS PGothic" charset="0"/>
              </a:rPr>
              <a:t>After each round of replication, the lagging strand has an  unfilled gap, where primers are removed, but if no adjacent Okasaki fragment exists, the gap cannot be filled.</a:t>
            </a:r>
          </a:p>
          <a:p>
            <a:pPr>
              <a:defRPr/>
            </a:pPr>
            <a:endParaRPr lang="en-US">
              <a:ea typeface="MS PGothic" charset="0"/>
            </a:endParaRPr>
          </a:p>
          <a:p>
            <a:pPr>
              <a:defRPr/>
            </a:pPr>
            <a:r>
              <a:rPr lang="en-US">
                <a:ea typeface="MS PGothic" charset="0"/>
              </a:rPr>
              <a:t>Since this strand serves as template in the next round of replication there is potential for continued shortening of each linear chromosome.</a:t>
            </a:r>
          </a:p>
        </p:txBody>
      </p:sp>
    </p:spTree>
    <p:extLst>
      <p:ext uri="{BB962C8B-B14F-4D97-AF65-F5344CB8AC3E}">
        <p14:creationId xmlns:p14="http://schemas.microsoft.com/office/powerpoint/2010/main" val="2602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B429DC6A-2E30-2E43-85AE-065F8BAA1F31}"/>
              </a:ext>
            </a:extLst>
          </p:cNvPr>
          <p:cNvSpPr>
            <a:spLocks noGrp="1"/>
          </p:cNvSpPr>
          <p:nvPr>
            <p:ph type="title" idx="4294967295"/>
          </p:nvPr>
        </p:nvSpPr>
        <p:spPr/>
        <p:txBody>
          <a:bodyPr/>
          <a:lstStyle/>
          <a:p>
            <a:endParaRPr lang="en-US" altLang="en-US"/>
          </a:p>
        </p:txBody>
      </p:sp>
      <p:sp>
        <p:nvSpPr>
          <p:cNvPr id="40962" name="Content Placeholder 2">
            <a:extLst>
              <a:ext uri="{FF2B5EF4-FFF2-40B4-BE49-F238E27FC236}">
                <a16:creationId xmlns:a16="http://schemas.microsoft.com/office/drawing/2014/main" id="{C501C6D1-F7E7-DE48-93EE-DAF9F497B4D4}"/>
              </a:ext>
            </a:extLst>
          </p:cNvPr>
          <p:cNvSpPr>
            <a:spLocks noGrp="1"/>
          </p:cNvSpPr>
          <p:nvPr>
            <p:ph idx="4294967295"/>
          </p:nvPr>
        </p:nvSpPr>
        <p:spPr/>
        <p:txBody>
          <a:bodyPr/>
          <a:lstStyle/>
          <a:p>
            <a:pPr>
              <a:buFont typeface="Arial" panose="020B0604020202020204" pitchFamily="34" charset="0"/>
              <a:buNone/>
            </a:pPr>
            <a:r>
              <a:rPr lang="en-US" altLang="en-US"/>
              <a:t>DNA (portion of a gene)</a:t>
            </a:r>
          </a:p>
          <a:p>
            <a:pPr>
              <a:buFont typeface="Arial" panose="020B0604020202020204" pitchFamily="34" charset="0"/>
              <a:buNone/>
            </a:pPr>
            <a:r>
              <a:rPr lang="en-US" altLang="en-US"/>
              <a:t>3</a:t>
            </a:r>
            <a:r>
              <a:rPr lang="ja-JP" altLang="en-US"/>
              <a:t>’</a:t>
            </a:r>
            <a:r>
              <a:rPr lang="en-US" altLang="ja-JP"/>
              <a:t>----G-C-A-A-T-C-T-A----5</a:t>
            </a:r>
            <a:r>
              <a:rPr lang="ja-JP" altLang="en-US"/>
              <a:t>’</a:t>
            </a:r>
            <a:r>
              <a:rPr lang="en-US" altLang="ja-JP"/>
              <a:t>…</a:t>
            </a:r>
          </a:p>
          <a:p>
            <a:pPr>
              <a:buFont typeface="Arial" panose="020B0604020202020204" pitchFamily="34" charset="0"/>
              <a:buNone/>
            </a:pPr>
            <a:r>
              <a:rPr lang="en-US" altLang="en-US"/>
              <a:t>5</a:t>
            </a:r>
            <a:r>
              <a:rPr lang="ja-JP" altLang="en-US"/>
              <a:t>’</a:t>
            </a:r>
            <a:r>
              <a:rPr lang="en-US" altLang="ja-JP"/>
              <a:t>----C-G-T-T-A-G-A-T---3</a:t>
            </a:r>
            <a:r>
              <a:rPr lang="ja-JP" altLang="en-US"/>
              <a:t>’</a:t>
            </a:r>
            <a:r>
              <a:rPr lang="en-US" altLang="ja-JP"/>
              <a:t>…</a:t>
            </a:r>
            <a:endParaRPr lang="en-US" altLang="en-US"/>
          </a:p>
        </p:txBody>
      </p:sp>
    </p:spTree>
    <p:extLst>
      <p:ext uri="{BB962C8B-B14F-4D97-AF65-F5344CB8AC3E}">
        <p14:creationId xmlns:p14="http://schemas.microsoft.com/office/powerpoint/2010/main" val="1892241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771C8E76-2993-4344-8336-19D7825A0D49}"/>
              </a:ext>
            </a:extLst>
          </p:cNvPr>
          <p:cNvSpPr>
            <a:spLocks noGrp="1"/>
          </p:cNvSpPr>
          <p:nvPr>
            <p:ph type="title" idx="4294967295"/>
          </p:nvPr>
        </p:nvSpPr>
        <p:spPr/>
        <p:txBody>
          <a:bodyPr/>
          <a:lstStyle/>
          <a:p>
            <a:endParaRPr lang="en-US" altLang="en-US"/>
          </a:p>
        </p:txBody>
      </p:sp>
      <p:sp>
        <p:nvSpPr>
          <p:cNvPr id="41986" name="Content Placeholder 2">
            <a:extLst>
              <a:ext uri="{FF2B5EF4-FFF2-40B4-BE49-F238E27FC236}">
                <a16:creationId xmlns:a16="http://schemas.microsoft.com/office/drawing/2014/main" id="{485CEA88-2793-984D-96DE-EFD472748408}"/>
              </a:ext>
            </a:extLst>
          </p:cNvPr>
          <p:cNvSpPr>
            <a:spLocks noGrp="1"/>
          </p:cNvSpPr>
          <p:nvPr>
            <p:ph idx="4294967295"/>
          </p:nvPr>
        </p:nvSpPr>
        <p:spPr/>
        <p:txBody>
          <a:bodyPr/>
          <a:lstStyle/>
          <a:p>
            <a:pPr>
              <a:buFont typeface="Arial" panose="020B0604020202020204" pitchFamily="34" charset="0"/>
              <a:buNone/>
            </a:pPr>
            <a:r>
              <a:rPr lang="en-US" altLang="en-US"/>
              <a:t>DNA</a:t>
            </a:r>
          </a:p>
          <a:p>
            <a:pPr>
              <a:buFont typeface="Arial" panose="020B0604020202020204" pitchFamily="34" charset="0"/>
              <a:buNone/>
            </a:pPr>
            <a:r>
              <a:rPr lang="en-US" altLang="en-US"/>
              <a:t>3</a:t>
            </a:r>
            <a:r>
              <a:rPr lang="ja-JP" altLang="en-US"/>
              <a:t>’</a:t>
            </a:r>
            <a:r>
              <a:rPr lang="en-US" altLang="ja-JP"/>
              <a:t>----G-C-A-A-T-C-T-A----5</a:t>
            </a:r>
            <a:r>
              <a:rPr lang="ja-JP" altLang="en-US"/>
              <a:t>’</a:t>
            </a:r>
            <a:r>
              <a:rPr lang="en-US" altLang="ja-JP"/>
              <a:t>…</a:t>
            </a:r>
          </a:p>
          <a:p>
            <a:pPr>
              <a:buFont typeface="Arial" panose="020B0604020202020204" pitchFamily="34" charset="0"/>
              <a:buNone/>
            </a:pPr>
            <a:r>
              <a:rPr lang="en-US" altLang="en-US"/>
              <a:t>5</a:t>
            </a:r>
            <a:r>
              <a:rPr lang="ja-JP" altLang="en-US"/>
              <a:t>’</a:t>
            </a:r>
            <a:r>
              <a:rPr lang="en-US" altLang="ja-JP"/>
              <a:t>----C-G-T-T-A-G-A-T---3</a:t>
            </a:r>
            <a:r>
              <a:rPr lang="ja-JP" altLang="en-US"/>
              <a:t>’</a:t>
            </a:r>
            <a:r>
              <a:rPr lang="en-US" altLang="ja-JP"/>
              <a:t>…</a:t>
            </a:r>
            <a:endParaRPr lang="en-US" altLang="en-US"/>
          </a:p>
        </p:txBody>
      </p:sp>
      <p:sp>
        <p:nvSpPr>
          <p:cNvPr id="4" name="Oval 3">
            <a:extLst>
              <a:ext uri="{FF2B5EF4-FFF2-40B4-BE49-F238E27FC236}">
                <a16:creationId xmlns:a16="http://schemas.microsoft.com/office/drawing/2014/main" id="{5D0F88C0-9012-C640-93C6-927F5AC51FD9}"/>
              </a:ext>
            </a:extLst>
          </p:cNvPr>
          <p:cNvSpPr/>
          <p:nvPr/>
        </p:nvSpPr>
        <p:spPr>
          <a:xfrm>
            <a:off x="228600" y="2133600"/>
            <a:ext cx="51054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988" name="TextBox 4">
            <a:extLst>
              <a:ext uri="{FF2B5EF4-FFF2-40B4-BE49-F238E27FC236}">
                <a16:creationId xmlns:a16="http://schemas.microsoft.com/office/drawing/2014/main" id="{0BF61DB1-FD9D-1C4D-B9EA-AE947C3AD5ED}"/>
              </a:ext>
            </a:extLst>
          </p:cNvPr>
          <p:cNvSpPr txBox="1">
            <a:spLocks noChangeArrowheads="1"/>
          </p:cNvSpPr>
          <p:nvPr/>
        </p:nvSpPr>
        <p:spPr bwMode="auto">
          <a:xfrm>
            <a:off x="5562600" y="2286000"/>
            <a:ext cx="1676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coding  strand</a:t>
            </a:r>
          </a:p>
        </p:txBody>
      </p:sp>
    </p:spTree>
    <p:extLst>
      <p:ext uri="{BB962C8B-B14F-4D97-AF65-F5344CB8AC3E}">
        <p14:creationId xmlns:p14="http://schemas.microsoft.com/office/powerpoint/2010/main" val="3010997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96B19360-EC52-E14A-A742-D53593B855A6}"/>
              </a:ext>
            </a:extLst>
          </p:cNvPr>
          <p:cNvSpPr>
            <a:spLocks noGrp="1"/>
          </p:cNvSpPr>
          <p:nvPr>
            <p:ph type="title" idx="4294967295"/>
          </p:nvPr>
        </p:nvSpPr>
        <p:spPr/>
        <p:txBody>
          <a:bodyPr/>
          <a:lstStyle/>
          <a:p>
            <a:endParaRPr lang="en-US" altLang="en-US"/>
          </a:p>
        </p:txBody>
      </p:sp>
      <p:sp>
        <p:nvSpPr>
          <p:cNvPr id="43010" name="Content Placeholder 2">
            <a:extLst>
              <a:ext uri="{FF2B5EF4-FFF2-40B4-BE49-F238E27FC236}">
                <a16:creationId xmlns:a16="http://schemas.microsoft.com/office/drawing/2014/main" id="{4EFB20D8-28D1-CD40-80ED-D6114793838B}"/>
              </a:ext>
            </a:extLst>
          </p:cNvPr>
          <p:cNvSpPr>
            <a:spLocks noGrp="1"/>
          </p:cNvSpPr>
          <p:nvPr>
            <p:ph idx="4294967295"/>
          </p:nvPr>
        </p:nvSpPr>
        <p:spPr/>
        <p:txBody>
          <a:bodyPr/>
          <a:lstStyle/>
          <a:p>
            <a:pPr>
              <a:buFont typeface="Arial" panose="020B0604020202020204" pitchFamily="34" charset="0"/>
              <a:buNone/>
            </a:pPr>
            <a:r>
              <a:rPr lang="en-US" altLang="en-US"/>
              <a:t>DNA</a:t>
            </a:r>
          </a:p>
          <a:p>
            <a:pPr>
              <a:buFont typeface="Arial" panose="020B0604020202020204" pitchFamily="34" charset="0"/>
              <a:buNone/>
            </a:pPr>
            <a:r>
              <a:rPr lang="en-US" altLang="en-US"/>
              <a:t>3</a:t>
            </a:r>
            <a:r>
              <a:rPr lang="ja-JP" altLang="en-US"/>
              <a:t>’</a:t>
            </a:r>
            <a:r>
              <a:rPr lang="en-US" altLang="ja-JP"/>
              <a:t>----G-C-A-A-T-C-T-A----5</a:t>
            </a:r>
            <a:r>
              <a:rPr lang="ja-JP" altLang="en-US"/>
              <a:t>’</a:t>
            </a:r>
            <a:r>
              <a:rPr lang="en-US" altLang="ja-JP"/>
              <a:t>…</a:t>
            </a:r>
          </a:p>
          <a:p>
            <a:pPr>
              <a:buFont typeface="Arial" panose="020B0604020202020204" pitchFamily="34" charset="0"/>
              <a:buNone/>
            </a:pPr>
            <a:r>
              <a:rPr lang="en-US" altLang="en-US">
                <a:solidFill>
                  <a:srgbClr val="FF0000"/>
                </a:solidFill>
              </a:rPr>
              <a:t>5</a:t>
            </a:r>
            <a:r>
              <a:rPr lang="ja-JP" altLang="en-US">
                <a:solidFill>
                  <a:srgbClr val="FF0000"/>
                </a:solidFill>
              </a:rPr>
              <a:t>’</a:t>
            </a:r>
            <a:r>
              <a:rPr lang="en-US" altLang="ja-JP">
                <a:solidFill>
                  <a:srgbClr val="FF0000"/>
                </a:solidFill>
              </a:rPr>
              <a:t>----C-G-U-U-A-G-A-U---3</a:t>
            </a:r>
            <a:r>
              <a:rPr lang="ja-JP" altLang="en-US">
                <a:solidFill>
                  <a:srgbClr val="FF0000"/>
                </a:solidFill>
              </a:rPr>
              <a:t>’</a:t>
            </a:r>
            <a:r>
              <a:rPr lang="en-US" altLang="ja-JP">
                <a:solidFill>
                  <a:srgbClr val="FF0000"/>
                </a:solidFill>
              </a:rPr>
              <a:t>…  </a:t>
            </a:r>
          </a:p>
          <a:p>
            <a:pPr>
              <a:buFont typeface="Arial" panose="020B0604020202020204" pitchFamily="34" charset="0"/>
              <a:buNone/>
            </a:pPr>
            <a:r>
              <a:rPr lang="en-US" altLang="en-US">
                <a:solidFill>
                  <a:srgbClr val="FF0000"/>
                </a:solidFill>
              </a:rPr>
              <a:t> (complementary RNA)</a:t>
            </a:r>
          </a:p>
          <a:p>
            <a:pPr>
              <a:buFont typeface="Arial" panose="020B0604020202020204" pitchFamily="34" charset="0"/>
              <a:buNone/>
            </a:pPr>
            <a:endParaRPr lang="en-US" altLang="en-US">
              <a:solidFill>
                <a:srgbClr val="FF0000"/>
              </a:solidFill>
            </a:endParaRPr>
          </a:p>
          <a:p>
            <a:pPr>
              <a:buFont typeface="Arial" panose="020B0604020202020204" pitchFamily="34" charset="0"/>
              <a:buNone/>
            </a:pPr>
            <a:endParaRPr lang="en-US" altLang="en-US">
              <a:solidFill>
                <a:srgbClr val="FF0000"/>
              </a:solidFill>
            </a:endParaRPr>
          </a:p>
          <a:p>
            <a:pPr>
              <a:buFont typeface="Arial" panose="020B0604020202020204" pitchFamily="34" charset="0"/>
              <a:buNone/>
            </a:pPr>
            <a:r>
              <a:rPr lang="en-US" altLang="en-US"/>
              <a:t>5</a:t>
            </a:r>
            <a:r>
              <a:rPr lang="ja-JP" altLang="en-US"/>
              <a:t>’</a:t>
            </a:r>
            <a:r>
              <a:rPr lang="en-US" altLang="ja-JP"/>
              <a:t>----C-G-T-T-A-G-A-T---3</a:t>
            </a:r>
            <a:r>
              <a:rPr lang="ja-JP" altLang="en-US"/>
              <a:t>’</a:t>
            </a:r>
            <a:r>
              <a:rPr lang="en-US" altLang="ja-JP"/>
              <a:t>…  </a:t>
            </a:r>
          </a:p>
          <a:p>
            <a:pPr>
              <a:buFont typeface="Arial" panose="020B0604020202020204" pitchFamily="34" charset="0"/>
              <a:buNone/>
            </a:pPr>
            <a:endParaRPr lang="en-US" altLang="en-US">
              <a:solidFill>
                <a:srgbClr val="FF0000"/>
              </a:solidFill>
            </a:endParaRPr>
          </a:p>
        </p:txBody>
      </p:sp>
      <p:sp>
        <p:nvSpPr>
          <p:cNvPr id="4" name="Oval 3">
            <a:extLst>
              <a:ext uri="{FF2B5EF4-FFF2-40B4-BE49-F238E27FC236}">
                <a16:creationId xmlns:a16="http://schemas.microsoft.com/office/drawing/2014/main" id="{8555E3A8-C765-0A45-80EB-1A5EF259BC40}"/>
              </a:ext>
            </a:extLst>
          </p:cNvPr>
          <p:cNvSpPr/>
          <p:nvPr/>
        </p:nvSpPr>
        <p:spPr>
          <a:xfrm>
            <a:off x="228600" y="2133600"/>
            <a:ext cx="51054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012" name="TextBox 4">
            <a:extLst>
              <a:ext uri="{FF2B5EF4-FFF2-40B4-BE49-F238E27FC236}">
                <a16:creationId xmlns:a16="http://schemas.microsoft.com/office/drawing/2014/main" id="{48366599-56AF-3B45-B524-8358123CD2DF}"/>
              </a:ext>
            </a:extLst>
          </p:cNvPr>
          <p:cNvSpPr txBox="1">
            <a:spLocks noChangeArrowheads="1"/>
          </p:cNvSpPr>
          <p:nvPr/>
        </p:nvSpPr>
        <p:spPr bwMode="auto">
          <a:xfrm>
            <a:off x="5562600" y="2286000"/>
            <a:ext cx="1676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coding  strand</a:t>
            </a:r>
          </a:p>
        </p:txBody>
      </p:sp>
      <p:sp>
        <p:nvSpPr>
          <p:cNvPr id="43013" name="TextBox 5">
            <a:extLst>
              <a:ext uri="{FF2B5EF4-FFF2-40B4-BE49-F238E27FC236}">
                <a16:creationId xmlns:a16="http://schemas.microsoft.com/office/drawing/2014/main" id="{38DE6139-B2E1-864B-873B-9D94EBE78DB2}"/>
              </a:ext>
            </a:extLst>
          </p:cNvPr>
          <p:cNvSpPr txBox="1">
            <a:spLocks noChangeArrowheads="1"/>
          </p:cNvSpPr>
          <p:nvPr/>
        </p:nvSpPr>
        <p:spPr bwMode="auto">
          <a:xfrm>
            <a:off x="5715000" y="5334000"/>
            <a:ext cx="1676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Non-coding  strand</a:t>
            </a:r>
          </a:p>
        </p:txBody>
      </p:sp>
    </p:spTree>
    <p:extLst>
      <p:ext uri="{BB962C8B-B14F-4D97-AF65-F5344CB8AC3E}">
        <p14:creationId xmlns:p14="http://schemas.microsoft.com/office/powerpoint/2010/main" val="3356048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57D68D77-19ED-5A42-9E3A-B9C6D7201DFF}"/>
              </a:ext>
            </a:extLst>
          </p:cNvPr>
          <p:cNvSpPr>
            <a:spLocks noGrp="1"/>
          </p:cNvSpPr>
          <p:nvPr>
            <p:ph type="title" idx="4294967295"/>
          </p:nvPr>
        </p:nvSpPr>
        <p:spPr/>
        <p:txBody>
          <a:bodyPr/>
          <a:lstStyle/>
          <a:p>
            <a:r>
              <a:rPr lang="en-US" altLang="en-US"/>
              <a:t>Several key differences</a:t>
            </a:r>
          </a:p>
        </p:txBody>
      </p:sp>
      <p:sp>
        <p:nvSpPr>
          <p:cNvPr id="44034" name="Content Placeholder 2">
            <a:extLst>
              <a:ext uri="{FF2B5EF4-FFF2-40B4-BE49-F238E27FC236}">
                <a16:creationId xmlns:a16="http://schemas.microsoft.com/office/drawing/2014/main" id="{4659F283-16BF-5D4E-8BB7-42CEEC50AB8A}"/>
              </a:ext>
            </a:extLst>
          </p:cNvPr>
          <p:cNvSpPr>
            <a:spLocks noGrp="1"/>
          </p:cNvSpPr>
          <p:nvPr>
            <p:ph idx="4294967295"/>
          </p:nvPr>
        </p:nvSpPr>
        <p:spPr/>
        <p:txBody>
          <a:bodyPr/>
          <a:lstStyle/>
          <a:p>
            <a:pPr marL="609600" indent="-609600">
              <a:buFont typeface="Arial" panose="020B0604020202020204" pitchFamily="34" charset="0"/>
              <a:buAutoNum type="arabicPeriod"/>
            </a:pPr>
            <a:r>
              <a:rPr lang="en-US" altLang="en-US"/>
              <a:t>Only specific regions of the DNA are transcribed into RNA (Genes)</a:t>
            </a:r>
          </a:p>
          <a:p>
            <a:pPr marL="990600" lvl="1" indent="-533400">
              <a:buFont typeface="Arial" panose="020B0604020202020204" pitchFamily="34" charset="0"/>
              <a:buNone/>
            </a:pPr>
            <a:r>
              <a:rPr lang="en-US" altLang="en-US"/>
              <a:t>--90+% of bacteria genome is genes</a:t>
            </a:r>
          </a:p>
          <a:p>
            <a:pPr marL="990600" lvl="1" indent="-533400">
              <a:buFont typeface="Arial" panose="020B0604020202020204" pitchFamily="34" charset="0"/>
              <a:buNone/>
            </a:pPr>
            <a:r>
              <a:rPr lang="en-US" altLang="en-US"/>
              <a:t>--&lt;2% of human genome is genes (as traditionally defined)</a:t>
            </a:r>
          </a:p>
          <a:p>
            <a:pPr marL="990600" lvl="1" indent="-533400">
              <a:buFont typeface="Arial" panose="020B0604020202020204" pitchFamily="34" charset="0"/>
              <a:buNone/>
            </a:pPr>
            <a:endParaRPr lang="en-US" altLang="en-US"/>
          </a:p>
          <a:p>
            <a:pPr marL="990600" lvl="1" indent="-533400">
              <a:buFont typeface="Arial" panose="020B0604020202020204" pitchFamily="34" charset="0"/>
              <a:buNone/>
            </a:pPr>
            <a:r>
              <a:rPr lang="en-US" altLang="en-US"/>
              <a:t>2.  Within genes only one of the 2 strands is transcribed (coding strand)</a:t>
            </a:r>
          </a:p>
        </p:txBody>
      </p:sp>
    </p:spTree>
    <p:extLst>
      <p:ext uri="{BB962C8B-B14F-4D97-AF65-F5344CB8AC3E}">
        <p14:creationId xmlns:p14="http://schemas.microsoft.com/office/powerpoint/2010/main" val="1270444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A453FB1D-9C7E-E442-8E74-4B3199D91197}"/>
              </a:ext>
            </a:extLst>
          </p:cNvPr>
          <p:cNvSpPr>
            <a:spLocks noGrp="1"/>
          </p:cNvSpPr>
          <p:nvPr>
            <p:ph type="title" idx="4294967295"/>
          </p:nvPr>
        </p:nvSpPr>
        <p:spPr/>
        <p:txBody>
          <a:bodyPr/>
          <a:lstStyle/>
          <a:p>
            <a:endParaRPr lang="en-US" altLang="en-US"/>
          </a:p>
        </p:txBody>
      </p:sp>
      <p:sp>
        <p:nvSpPr>
          <p:cNvPr id="45058" name="Rectangle 3">
            <a:extLst>
              <a:ext uri="{FF2B5EF4-FFF2-40B4-BE49-F238E27FC236}">
                <a16:creationId xmlns:a16="http://schemas.microsoft.com/office/drawing/2014/main" id="{6690498C-C81B-694E-A530-3EFAB5CEA32F}"/>
              </a:ext>
            </a:extLst>
          </p:cNvPr>
          <p:cNvSpPr>
            <a:spLocks noGrp="1"/>
          </p:cNvSpPr>
          <p:nvPr>
            <p:ph type="body" idx="4294967295"/>
          </p:nvPr>
        </p:nvSpPr>
        <p:spPr>
          <a:xfrm>
            <a:off x="381000" y="1600200"/>
            <a:ext cx="8305800" cy="5029200"/>
          </a:xfrm>
        </p:spPr>
        <p:txBody>
          <a:bodyPr/>
          <a:lstStyle/>
          <a:p>
            <a:pPr marL="609600" indent="-609600">
              <a:buFont typeface="Arial" panose="020B0604020202020204" pitchFamily="34" charset="0"/>
              <a:buAutoNum type="arabicPeriod" startAt="3"/>
            </a:pPr>
            <a:r>
              <a:rPr lang="en-US" altLang="en-US" sz="2800"/>
              <a:t>Newly made RNA dissociates from the DNA template. (not like semi-conservative replication)</a:t>
            </a:r>
          </a:p>
          <a:p>
            <a:pPr marL="609600" indent="-609600">
              <a:buFont typeface="Arial" panose="020B0604020202020204" pitchFamily="34" charset="0"/>
              <a:buAutoNum type="arabicPeriod" startAt="3"/>
            </a:pPr>
            <a:endParaRPr lang="en-US" altLang="en-US" sz="2800"/>
          </a:p>
          <a:p>
            <a:pPr marL="609600" indent="-609600">
              <a:buFont typeface="Arial" panose="020B0604020202020204" pitchFamily="34" charset="0"/>
              <a:buAutoNum type="arabicPeriod" startAt="3"/>
            </a:pPr>
            <a:endParaRPr lang="en-US" altLang="en-US" sz="2800"/>
          </a:p>
          <a:p>
            <a:pPr marL="609600" indent="-609600">
              <a:buFont typeface="Arial" panose="020B0604020202020204" pitchFamily="34" charset="0"/>
              <a:buAutoNum type="arabicPeriod" startAt="3"/>
            </a:pPr>
            <a:r>
              <a:rPr lang="en-US" altLang="en-US" sz="2800"/>
              <a:t>Enzyme is </a:t>
            </a:r>
            <a:r>
              <a:rPr lang="en-US" altLang="en-US" sz="2800">
                <a:solidFill>
                  <a:srgbClr val="FF0000"/>
                </a:solidFill>
              </a:rPr>
              <a:t>RNA polymerase</a:t>
            </a:r>
            <a:r>
              <a:rPr lang="en-US" altLang="en-US" sz="2800"/>
              <a:t>.</a:t>
            </a:r>
          </a:p>
          <a:p>
            <a:pPr marL="609600" indent="-609600">
              <a:buFont typeface="Arial" panose="020B0604020202020204" pitchFamily="34" charset="0"/>
              <a:buNone/>
            </a:pPr>
            <a:endParaRPr lang="en-US" altLang="en-US" sz="2800"/>
          </a:p>
        </p:txBody>
      </p:sp>
    </p:spTree>
    <p:extLst>
      <p:ext uri="{BB962C8B-B14F-4D97-AF65-F5344CB8AC3E}">
        <p14:creationId xmlns:p14="http://schemas.microsoft.com/office/powerpoint/2010/main" val="4348936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B3CCC06E-7F9D-7245-9EC7-AFF67A02440C}"/>
              </a:ext>
            </a:extLst>
          </p:cNvPr>
          <p:cNvSpPr>
            <a:spLocks noGrp="1"/>
          </p:cNvSpPr>
          <p:nvPr>
            <p:ph type="title" idx="4294967295"/>
          </p:nvPr>
        </p:nvSpPr>
        <p:spPr/>
        <p:txBody>
          <a:bodyPr/>
          <a:lstStyle/>
          <a:p>
            <a:endParaRPr lang="en-US" altLang="en-US"/>
          </a:p>
        </p:txBody>
      </p:sp>
      <p:pic>
        <p:nvPicPr>
          <p:cNvPr id="46082" name="Picture 8">
            <a:extLst>
              <a:ext uri="{FF2B5EF4-FFF2-40B4-BE49-F238E27FC236}">
                <a16:creationId xmlns:a16="http://schemas.microsoft.com/office/drawing/2014/main" id="{280B0C50-DFE7-4C47-AE85-4EAEE342F7DC}"/>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b="9387"/>
          <a:stretch>
            <a:fillRect/>
          </a:stretch>
        </p:blipFill>
        <p:spPr>
          <a:xfrm>
            <a:off x="457200" y="2143125"/>
            <a:ext cx="8229600" cy="3440113"/>
          </a:xfrm>
        </p:spPr>
      </p:pic>
      <p:sp>
        <p:nvSpPr>
          <p:cNvPr id="46083" name="TextBox 3">
            <a:extLst>
              <a:ext uri="{FF2B5EF4-FFF2-40B4-BE49-F238E27FC236}">
                <a16:creationId xmlns:a16="http://schemas.microsoft.com/office/drawing/2014/main" id="{C72DA077-56D1-EB4D-AB74-387CF3D2F487}"/>
              </a:ext>
            </a:extLst>
          </p:cNvPr>
          <p:cNvSpPr txBox="1">
            <a:spLocks noChangeArrowheads="1"/>
          </p:cNvSpPr>
          <p:nvPr/>
        </p:nvSpPr>
        <p:spPr bwMode="auto">
          <a:xfrm>
            <a:off x="6096000" y="54864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RNA polymerase</a:t>
            </a:r>
          </a:p>
        </p:txBody>
      </p:sp>
      <p:cxnSp>
        <p:nvCxnSpPr>
          <p:cNvPr id="6" name="Straight Arrow Connector 5">
            <a:extLst>
              <a:ext uri="{FF2B5EF4-FFF2-40B4-BE49-F238E27FC236}">
                <a16:creationId xmlns:a16="http://schemas.microsoft.com/office/drawing/2014/main" id="{F5CC99EA-901A-1243-BA52-26152B9E5A30}"/>
              </a:ext>
            </a:extLst>
          </p:cNvPr>
          <p:cNvCxnSpPr/>
          <p:nvPr/>
        </p:nvCxnSpPr>
        <p:spPr>
          <a:xfrm rot="16200000" flipV="1">
            <a:off x="6057900" y="4838700"/>
            <a:ext cx="914400" cy="381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989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2E7F06B3-6AFF-FD4D-B3F0-80F87E00AD55}"/>
              </a:ext>
            </a:extLst>
          </p:cNvPr>
          <p:cNvSpPr>
            <a:spLocks noGrp="1"/>
          </p:cNvSpPr>
          <p:nvPr>
            <p:ph type="title" idx="4294967295"/>
          </p:nvPr>
        </p:nvSpPr>
        <p:spPr/>
        <p:txBody>
          <a:bodyPr/>
          <a:lstStyle/>
          <a:p>
            <a:endParaRPr lang="en-US" altLang="en-US"/>
          </a:p>
        </p:txBody>
      </p:sp>
      <p:sp>
        <p:nvSpPr>
          <p:cNvPr id="3" name="Content Placeholder 2">
            <a:extLst>
              <a:ext uri="{FF2B5EF4-FFF2-40B4-BE49-F238E27FC236}">
                <a16:creationId xmlns:a16="http://schemas.microsoft.com/office/drawing/2014/main" id="{35183644-90FF-B34E-92C8-C973FFE04C0B}"/>
              </a:ext>
            </a:extLst>
          </p:cNvPr>
          <p:cNvSpPr>
            <a:spLocks noGrp="1"/>
          </p:cNvSpPr>
          <p:nvPr>
            <p:ph idx="4294967295"/>
          </p:nvPr>
        </p:nvSpPr>
        <p:spPr/>
        <p:txBody>
          <a:bodyPr/>
          <a:lstStyle/>
          <a:p>
            <a:pPr marL="609600" indent="-609600">
              <a:buFont typeface="Arial" charset="0"/>
              <a:buAutoNum type="arabicPeriod" startAt="3"/>
              <a:defRPr/>
            </a:pPr>
            <a:r>
              <a:rPr lang="en-US" sz="2800" dirty="0">
                <a:ea typeface="+mn-ea"/>
              </a:rPr>
              <a:t>Transcription varies greatly among different cells.  </a:t>
            </a:r>
          </a:p>
          <a:p>
            <a:pPr marL="990600" lvl="1" indent="-533400">
              <a:buFont typeface="Arial" charset="0"/>
              <a:buAutoNum type="arabicPeriod"/>
              <a:defRPr/>
            </a:pPr>
            <a:r>
              <a:rPr lang="en-US" sz="2400" dirty="0">
                <a:ea typeface="+mn-ea"/>
              </a:rPr>
              <a:t> Different cell types express unique subsets of genes</a:t>
            </a:r>
          </a:p>
          <a:p>
            <a:pPr marL="990600" lvl="1" indent="-533400">
              <a:buFont typeface="Arial" charset="0"/>
              <a:buAutoNum type="arabicPeriod"/>
              <a:defRPr/>
            </a:pPr>
            <a:r>
              <a:rPr lang="en-US" sz="2400" dirty="0">
                <a:ea typeface="+mn-ea"/>
              </a:rPr>
              <a:t>Changes in environment of cells (stressors, changes in nutrients etc.), trigger changes in expression programs. A different subset of genes may be transcribed in the same cell.</a:t>
            </a:r>
          </a:p>
          <a:p>
            <a:pPr marL="990600" lvl="1" indent="-533400">
              <a:buFont typeface="Arial" charset="0"/>
              <a:buAutoNum type="arabicPeriod"/>
              <a:defRPr/>
            </a:pPr>
            <a:r>
              <a:rPr lang="en-US" sz="2400" dirty="0">
                <a:ea typeface="+mn-ea"/>
              </a:rPr>
              <a:t>Different stages in development call for different subsets of genes to be transcribed.</a:t>
            </a:r>
          </a:p>
          <a:p>
            <a:pPr>
              <a:buFont typeface="Arial" charset="0"/>
              <a:buNone/>
              <a:defRPr/>
            </a:pPr>
            <a:endParaRPr lang="en-US" dirty="0">
              <a:ea typeface="+mn-ea"/>
            </a:endParaRPr>
          </a:p>
        </p:txBody>
      </p:sp>
    </p:spTree>
    <p:extLst>
      <p:ext uri="{BB962C8B-B14F-4D97-AF65-F5344CB8AC3E}">
        <p14:creationId xmlns:p14="http://schemas.microsoft.com/office/powerpoint/2010/main" val="3975839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6BC19114-5EE4-E64A-B40F-D9330FB79247}"/>
              </a:ext>
            </a:extLst>
          </p:cNvPr>
          <p:cNvSpPr>
            <a:spLocks noGrp="1"/>
          </p:cNvSpPr>
          <p:nvPr>
            <p:ph type="title" idx="4294967295"/>
          </p:nvPr>
        </p:nvSpPr>
        <p:spPr/>
        <p:txBody>
          <a:bodyPr/>
          <a:lstStyle/>
          <a:p>
            <a:endParaRPr lang="en-US" altLang="en-US"/>
          </a:p>
        </p:txBody>
      </p:sp>
      <p:sp>
        <p:nvSpPr>
          <p:cNvPr id="48130" name="Rectangle 3">
            <a:extLst>
              <a:ext uri="{FF2B5EF4-FFF2-40B4-BE49-F238E27FC236}">
                <a16:creationId xmlns:a16="http://schemas.microsoft.com/office/drawing/2014/main" id="{7F1881EC-1A6D-AA4A-8D1B-239A57FC6F25}"/>
              </a:ext>
            </a:extLst>
          </p:cNvPr>
          <p:cNvSpPr>
            <a:spLocks noGrp="1"/>
          </p:cNvSpPr>
          <p:nvPr>
            <p:ph type="body" idx="4294967295"/>
          </p:nvPr>
        </p:nvSpPr>
        <p:spPr>
          <a:xfrm>
            <a:off x="457200" y="1524000"/>
            <a:ext cx="8229600" cy="4525963"/>
          </a:xfrm>
        </p:spPr>
        <p:txBody>
          <a:bodyPr/>
          <a:lstStyle/>
          <a:p>
            <a:r>
              <a:rPr lang="en-US" altLang="en-US"/>
              <a:t>General structure of a gene.</a:t>
            </a:r>
          </a:p>
        </p:txBody>
      </p:sp>
      <p:sp>
        <p:nvSpPr>
          <p:cNvPr id="48131" name="Line 4">
            <a:extLst>
              <a:ext uri="{FF2B5EF4-FFF2-40B4-BE49-F238E27FC236}">
                <a16:creationId xmlns:a16="http://schemas.microsoft.com/office/drawing/2014/main" id="{D220D647-627E-394C-A2B4-203AED1A9AA2}"/>
              </a:ext>
            </a:extLst>
          </p:cNvPr>
          <p:cNvSpPr>
            <a:spLocks noChangeShapeType="1"/>
          </p:cNvSpPr>
          <p:nvPr/>
        </p:nvSpPr>
        <p:spPr bwMode="auto">
          <a:xfrm>
            <a:off x="1295400" y="3657600"/>
            <a:ext cx="2438400" cy="0"/>
          </a:xfrm>
          <a:prstGeom prst="line">
            <a:avLst/>
          </a:prstGeom>
          <a:noFill/>
          <a:ln w="38100">
            <a:solidFill>
              <a:srgbClr val="CC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2" name="Line 5">
            <a:extLst>
              <a:ext uri="{FF2B5EF4-FFF2-40B4-BE49-F238E27FC236}">
                <a16:creationId xmlns:a16="http://schemas.microsoft.com/office/drawing/2014/main" id="{A1723247-4AA2-3146-ADB5-86A77F7DC9BC}"/>
              </a:ext>
            </a:extLst>
          </p:cNvPr>
          <p:cNvSpPr>
            <a:spLocks noChangeShapeType="1"/>
          </p:cNvSpPr>
          <p:nvPr/>
        </p:nvSpPr>
        <p:spPr bwMode="auto">
          <a:xfrm>
            <a:off x="3733800" y="3657600"/>
            <a:ext cx="5029200" cy="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3" name="Text Box 6">
            <a:extLst>
              <a:ext uri="{FF2B5EF4-FFF2-40B4-BE49-F238E27FC236}">
                <a16:creationId xmlns:a16="http://schemas.microsoft.com/office/drawing/2014/main" id="{33D32CF3-A0CE-0341-9157-E9DEB2FB9274}"/>
              </a:ext>
            </a:extLst>
          </p:cNvPr>
          <p:cNvSpPr txBox="1">
            <a:spLocks noChangeArrowheads="1"/>
          </p:cNvSpPr>
          <p:nvPr/>
        </p:nvSpPr>
        <p:spPr bwMode="auto">
          <a:xfrm>
            <a:off x="914400" y="2895600"/>
            <a:ext cx="312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Regulatory sequences—eg. the </a:t>
            </a:r>
            <a:r>
              <a:rPr lang="en-US" altLang="en-US" sz="1800" b="1">
                <a:latin typeface="Arial" panose="020B0604020202020204" pitchFamily="34" charset="0"/>
              </a:rPr>
              <a:t>PROMOTER</a:t>
            </a:r>
          </a:p>
        </p:txBody>
      </p:sp>
      <p:sp>
        <p:nvSpPr>
          <p:cNvPr id="48134" name="Text Box 7">
            <a:extLst>
              <a:ext uri="{FF2B5EF4-FFF2-40B4-BE49-F238E27FC236}">
                <a16:creationId xmlns:a16="http://schemas.microsoft.com/office/drawing/2014/main" id="{42986A91-E65A-D246-AFF1-C60682A198C9}"/>
              </a:ext>
            </a:extLst>
          </p:cNvPr>
          <p:cNvSpPr txBox="1">
            <a:spLocks noChangeArrowheads="1"/>
          </p:cNvSpPr>
          <p:nvPr/>
        </p:nvSpPr>
        <p:spPr bwMode="auto">
          <a:xfrm>
            <a:off x="5105400" y="38100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Protein-coding sequences</a:t>
            </a:r>
          </a:p>
        </p:txBody>
      </p:sp>
      <p:cxnSp>
        <p:nvCxnSpPr>
          <p:cNvPr id="9" name="Straight Connector 8">
            <a:extLst>
              <a:ext uri="{FF2B5EF4-FFF2-40B4-BE49-F238E27FC236}">
                <a16:creationId xmlns:a16="http://schemas.microsoft.com/office/drawing/2014/main" id="{10C38E97-F757-9443-8CB3-BAF9F16D97B8}"/>
              </a:ext>
            </a:extLst>
          </p:cNvPr>
          <p:cNvCxnSpPr/>
          <p:nvPr/>
        </p:nvCxnSpPr>
        <p:spPr>
          <a:xfrm rot="5400000">
            <a:off x="3543301" y="3695700"/>
            <a:ext cx="381000" cy="31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8136" name="TextBox 9">
            <a:extLst>
              <a:ext uri="{FF2B5EF4-FFF2-40B4-BE49-F238E27FC236}">
                <a16:creationId xmlns:a16="http://schemas.microsoft.com/office/drawing/2014/main" id="{6EF9C518-E314-244A-A2E4-D0B91E04DF61}"/>
              </a:ext>
            </a:extLst>
          </p:cNvPr>
          <p:cNvSpPr txBox="1">
            <a:spLocks noChangeArrowheads="1"/>
          </p:cNvSpPr>
          <p:nvPr/>
        </p:nvSpPr>
        <p:spPr bwMode="auto">
          <a:xfrm>
            <a:off x="3505200" y="4648200"/>
            <a:ext cx="434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Transcription actually starts here</a:t>
            </a:r>
          </a:p>
        </p:txBody>
      </p:sp>
      <p:cxnSp>
        <p:nvCxnSpPr>
          <p:cNvPr id="12" name="Straight Arrow Connector 11">
            <a:extLst>
              <a:ext uri="{FF2B5EF4-FFF2-40B4-BE49-F238E27FC236}">
                <a16:creationId xmlns:a16="http://schemas.microsoft.com/office/drawing/2014/main" id="{B3EB0418-AA88-F542-B1F2-4B866F02B9EE}"/>
              </a:ext>
            </a:extLst>
          </p:cNvPr>
          <p:cNvCxnSpPr/>
          <p:nvPr/>
        </p:nvCxnSpPr>
        <p:spPr>
          <a:xfrm rot="16200000" flipV="1">
            <a:off x="3695700" y="4000500"/>
            <a:ext cx="685800" cy="609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138" name="TextBox 12">
            <a:extLst>
              <a:ext uri="{FF2B5EF4-FFF2-40B4-BE49-F238E27FC236}">
                <a16:creationId xmlns:a16="http://schemas.microsoft.com/office/drawing/2014/main" id="{959CE080-A538-A842-9F8D-172B0AD8C995}"/>
              </a:ext>
            </a:extLst>
          </p:cNvPr>
          <p:cNvSpPr txBox="1">
            <a:spLocks noChangeArrowheads="1"/>
          </p:cNvSpPr>
          <p:nvPr/>
        </p:nvSpPr>
        <p:spPr bwMode="auto">
          <a:xfrm>
            <a:off x="685800" y="5105400"/>
            <a:ext cx="2667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Usually </a:t>
            </a:r>
            <a:r>
              <a:rPr lang="ja-JP" altLang="en-US" sz="1800">
                <a:latin typeface="Arial" panose="020B0604020202020204" pitchFamily="34" charset="0"/>
              </a:rPr>
              <a:t>“</a:t>
            </a:r>
            <a:r>
              <a:rPr lang="en-US" altLang="ja-JP" sz="1800">
                <a:latin typeface="Arial" panose="020B0604020202020204" pitchFamily="34" charset="0"/>
                <a:cs typeface="Arial" panose="020B0604020202020204" pitchFamily="34" charset="0"/>
              </a:rPr>
              <a:t>upstream</a:t>
            </a:r>
            <a:r>
              <a:rPr lang="ja-JP" altLang="en-US" sz="1800">
                <a:latin typeface="Arial" panose="020B0604020202020204" pitchFamily="34" charset="0"/>
              </a:rPr>
              <a:t>”</a:t>
            </a:r>
            <a:r>
              <a:rPr lang="en-US" altLang="ja-JP" sz="1800">
                <a:latin typeface="Arial" panose="020B0604020202020204" pitchFamily="34" charset="0"/>
                <a:cs typeface="Arial" panose="020B0604020202020204" pitchFamily="34" charset="0"/>
              </a:rPr>
              <a:t> from the start site for transcription</a:t>
            </a:r>
            <a:endParaRPr lang="en-US" altLang="en-US" sz="1800">
              <a:latin typeface="Arial" panose="020B0604020202020204" pitchFamily="34" charset="0"/>
              <a:cs typeface="Arial" panose="020B0604020202020204" pitchFamily="34" charset="0"/>
            </a:endParaRPr>
          </a:p>
        </p:txBody>
      </p:sp>
      <p:cxnSp>
        <p:nvCxnSpPr>
          <p:cNvPr id="14" name="Straight Arrow Connector 13">
            <a:extLst>
              <a:ext uri="{FF2B5EF4-FFF2-40B4-BE49-F238E27FC236}">
                <a16:creationId xmlns:a16="http://schemas.microsoft.com/office/drawing/2014/main" id="{AAFEA76C-CEF2-3A40-99BA-B62395F455DA}"/>
              </a:ext>
            </a:extLst>
          </p:cNvPr>
          <p:cNvCxnSpPr/>
          <p:nvPr/>
        </p:nvCxnSpPr>
        <p:spPr>
          <a:xfrm rot="5400000" flipH="1" flipV="1">
            <a:off x="762000" y="4114800"/>
            <a:ext cx="1219200" cy="762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89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FFE41995-5C12-8E4F-B32F-EE5941BF50BF}"/>
              </a:ext>
            </a:extLst>
          </p:cNvPr>
          <p:cNvSpPr>
            <a:spLocks noGrp="1"/>
          </p:cNvSpPr>
          <p:nvPr>
            <p:ph type="title" idx="4294967295"/>
          </p:nvPr>
        </p:nvSpPr>
        <p:spPr/>
        <p:txBody>
          <a:bodyPr/>
          <a:lstStyle/>
          <a:p>
            <a:endParaRPr lang="en-US" altLang="en-US"/>
          </a:p>
        </p:txBody>
      </p:sp>
      <p:sp>
        <p:nvSpPr>
          <p:cNvPr id="49154" name="Content Placeholder 2">
            <a:extLst>
              <a:ext uri="{FF2B5EF4-FFF2-40B4-BE49-F238E27FC236}">
                <a16:creationId xmlns:a16="http://schemas.microsoft.com/office/drawing/2014/main" id="{49E999E5-C54A-0047-963F-2971090D8A05}"/>
              </a:ext>
            </a:extLst>
          </p:cNvPr>
          <p:cNvSpPr>
            <a:spLocks noGrp="1"/>
          </p:cNvSpPr>
          <p:nvPr>
            <p:ph idx="4294967295"/>
          </p:nvPr>
        </p:nvSpPr>
        <p:spPr/>
        <p:txBody>
          <a:bodyPr/>
          <a:lstStyle/>
          <a:p>
            <a:r>
              <a:rPr lang="en-US" altLang="en-US"/>
              <a:t>Regulatory sequences bind to key proteins involved in transcription.</a:t>
            </a:r>
          </a:p>
          <a:p>
            <a:endParaRPr lang="en-US" altLang="en-US"/>
          </a:p>
          <a:p>
            <a:r>
              <a:rPr lang="en-US" altLang="en-US"/>
              <a:t>The promoter binds RNA polymerase itself.</a:t>
            </a:r>
          </a:p>
        </p:txBody>
      </p:sp>
    </p:spTree>
    <p:extLst>
      <p:ext uri="{BB962C8B-B14F-4D97-AF65-F5344CB8AC3E}">
        <p14:creationId xmlns:p14="http://schemas.microsoft.com/office/powerpoint/2010/main" val="15746462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2">
            <a:extLst>
              <a:ext uri="{FF2B5EF4-FFF2-40B4-BE49-F238E27FC236}">
                <a16:creationId xmlns:a16="http://schemas.microsoft.com/office/drawing/2014/main" id="{12B95820-1175-634A-BAF6-62B72B60D66C}"/>
              </a:ext>
            </a:extLst>
          </p:cNvPr>
          <p:cNvSpPr txBox="1">
            <a:spLocks noChangeArrowheads="1"/>
          </p:cNvSpPr>
          <p:nvPr/>
        </p:nvSpPr>
        <p:spPr bwMode="auto">
          <a:xfrm>
            <a:off x="6172200" y="6488113"/>
            <a:ext cx="2971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a:spcBef>
                <a:spcPct val="0"/>
              </a:spcBef>
              <a:buFontTx/>
              <a:buNone/>
            </a:pPr>
            <a:r>
              <a:rPr lang="en-US" altLang="en-US" sz="1200" b="1">
                <a:solidFill>
                  <a:srgbClr val="D53D21"/>
                </a:solidFill>
                <a:latin typeface="Arial" panose="020B0604020202020204" pitchFamily="34" charset="0"/>
                <a:cs typeface="Arial" panose="020B0604020202020204" pitchFamily="34" charset="0"/>
              </a:rPr>
              <a:t>Figure 14.9a</a:t>
            </a:r>
          </a:p>
        </p:txBody>
      </p:sp>
      <p:pic>
        <p:nvPicPr>
          <p:cNvPr id="50178" name="Picture 3">
            <a:extLst>
              <a:ext uri="{FF2B5EF4-FFF2-40B4-BE49-F238E27FC236}">
                <a16:creationId xmlns:a16="http://schemas.microsoft.com/office/drawing/2014/main" id="{94124390-ADAC-6041-9782-DFF289E1F8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7140"/>
          <a:stretch>
            <a:fillRect/>
          </a:stretch>
        </p:blipFill>
        <p:spPr bwMode="auto">
          <a:xfrm>
            <a:off x="307975" y="1382713"/>
            <a:ext cx="8528050" cy="379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TextBox 3">
            <a:extLst>
              <a:ext uri="{FF2B5EF4-FFF2-40B4-BE49-F238E27FC236}">
                <a16:creationId xmlns:a16="http://schemas.microsoft.com/office/drawing/2014/main" id="{BBF1C4C8-0498-9448-92C4-20D9724DDECD}"/>
              </a:ext>
            </a:extLst>
          </p:cNvPr>
          <p:cNvSpPr txBox="1">
            <a:spLocks noChangeArrowheads="1"/>
          </p:cNvSpPr>
          <p:nvPr/>
        </p:nvSpPr>
        <p:spPr bwMode="auto">
          <a:xfrm>
            <a:off x="5486400" y="1295400"/>
            <a:ext cx="3429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800">
                <a:latin typeface="Arial" panose="020B0604020202020204" pitchFamily="34" charset="0"/>
                <a:cs typeface="Arial" panose="020B0604020202020204" pitchFamily="34" charset="0"/>
              </a:rPr>
              <a:t>(</a:t>
            </a:r>
            <a:r>
              <a:rPr lang="en-US" altLang="en-US" sz="2800" i="1">
                <a:latin typeface="Arial" panose="020B0604020202020204" pitchFamily="34" charset="0"/>
                <a:cs typeface="Arial" panose="020B0604020202020204" pitchFamily="34" charset="0"/>
              </a:rPr>
              <a:t>E. coli</a:t>
            </a:r>
            <a:r>
              <a:rPr lang="en-US" altLang="en-US" sz="2800">
                <a:latin typeface="Arial" panose="020B0604020202020204" pitchFamily="34" charset="0"/>
                <a:cs typeface="Arial" panose="020B0604020202020204" pitchFamily="34" charset="0"/>
              </a:rPr>
              <a:t>)</a:t>
            </a:r>
          </a:p>
        </p:txBody>
      </p:sp>
      <p:cxnSp>
        <p:nvCxnSpPr>
          <p:cNvPr id="5" name="Straight Arrow Connector 4">
            <a:extLst>
              <a:ext uri="{FF2B5EF4-FFF2-40B4-BE49-F238E27FC236}">
                <a16:creationId xmlns:a16="http://schemas.microsoft.com/office/drawing/2014/main" id="{F32842D6-DABE-3541-92AB-4AE3B0407F51}"/>
              </a:ext>
            </a:extLst>
          </p:cNvPr>
          <p:cNvCxnSpPr/>
          <p:nvPr/>
        </p:nvCxnSpPr>
        <p:spPr>
          <a:xfrm rot="16200000" flipV="1">
            <a:off x="2438400" y="3886200"/>
            <a:ext cx="2286000" cy="1828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181" name="TextBox 7">
            <a:extLst>
              <a:ext uri="{FF2B5EF4-FFF2-40B4-BE49-F238E27FC236}">
                <a16:creationId xmlns:a16="http://schemas.microsoft.com/office/drawing/2014/main" id="{3A3FB5FC-D1BB-EE44-AB9A-B188157E9B77}"/>
              </a:ext>
            </a:extLst>
          </p:cNvPr>
          <p:cNvSpPr txBox="1">
            <a:spLocks noChangeArrowheads="1"/>
          </p:cNvSpPr>
          <p:nvPr/>
        </p:nvSpPr>
        <p:spPr bwMode="auto">
          <a:xfrm>
            <a:off x="3352800" y="60198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cs typeface="Arial" panose="020B0604020202020204" pitchFamily="34" charset="0"/>
              </a:rPr>
              <a:t>Important for binding the promoter---initiation of transcription</a:t>
            </a:r>
          </a:p>
        </p:txBody>
      </p:sp>
    </p:spTree>
    <p:extLst>
      <p:ext uri="{BB962C8B-B14F-4D97-AF65-F5344CB8AC3E}">
        <p14:creationId xmlns:p14="http://schemas.microsoft.com/office/powerpoint/2010/main" val="461258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FB159619-571E-B145-9ABE-5036FC45011B}"/>
              </a:ext>
            </a:extLst>
          </p:cNvPr>
          <p:cNvSpPr>
            <a:spLocks noGrp="1"/>
          </p:cNvSpPr>
          <p:nvPr>
            <p:ph type="title"/>
          </p:nvPr>
        </p:nvSpPr>
        <p:spPr/>
        <p:txBody>
          <a:bodyPr/>
          <a:lstStyle/>
          <a:p>
            <a:endParaRPr lang="en-US" altLang="en-US"/>
          </a:p>
        </p:txBody>
      </p:sp>
      <p:sp>
        <p:nvSpPr>
          <p:cNvPr id="38914" name="Content Placeholder 2">
            <a:extLst>
              <a:ext uri="{FF2B5EF4-FFF2-40B4-BE49-F238E27FC236}">
                <a16:creationId xmlns:a16="http://schemas.microsoft.com/office/drawing/2014/main" id="{C184E2F0-7CA8-3B4F-8DA5-5D3A94CB76B9}"/>
              </a:ext>
            </a:extLst>
          </p:cNvPr>
          <p:cNvSpPr>
            <a:spLocks noGrp="1"/>
          </p:cNvSpPr>
          <p:nvPr>
            <p:ph idx="1"/>
          </p:nvPr>
        </p:nvSpPr>
        <p:spPr/>
        <p:txBody>
          <a:bodyPr/>
          <a:lstStyle/>
          <a:p>
            <a:r>
              <a:rPr lang="en-US" altLang="en-US"/>
              <a:t>Telomerase is an interesting enzyme which uses its own built in template to copy short repeats which are added to the ends of the inherited DNA.  Telomeres are just repeats of this DNA sequence. </a:t>
            </a:r>
          </a:p>
          <a:p>
            <a:endParaRPr lang="en-US" altLang="en-US"/>
          </a:p>
          <a:p>
            <a:r>
              <a:rPr lang="en-US" altLang="en-US"/>
              <a:t>The template is actually RNA!</a:t>
            </a:r>
          </a:p>
        </p:txBody>
      </p:sp>
    </p:spTree>
    <p:extLst>
      <p:ext uri="{BB962C8B-B14F-4D97-AF65-F5344CB8AC3E}">
        <p14:creationId xmlns:p14="http://schemas.microsoft.com/office/powerpoint/2010/main" val="5348663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7">
            <a:extLst>
              <a:ext uri="{FF2B5EF4-FFF2-40B4-BE49-F238E27FC236}">
                <a16:creationId xmlns:a16="http://schemas.microsoft.com/office/drawing/2014/main" id="{9E5CF9B3-632A-404D-84E2-D75FF99007DE}"/>
              </a:ext>
            </a:extLst>
          </p:cNvPr>
          <p:cNvSpPr txBox="1">
            <a:spLocks noChangeArrowheads="1"/>
          </p:cNvSpPr>
          <p:nvPr/>
        </p:nvSpPr>
        <p:spPr bwMode="auto">
          <a:xfrm>
            <a:off x="6172200" y="6488113"/>
            <a:ext cx="2971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1200" b="1">
                <a:solidFill>
                  <a:srgbClr val="D53D21"/>
                </a:solidFill>
                <a:latin typeface="Arial" panose="020B0604020202020204" pitchFamily="34" charset="0"/>
                <a:cs typeface="Arial" panose="020B0604020202020204" pitchFamily="34" charset="0"/>
              </a:rPr>
              <a:t>Figure 14.9b</a:t>
            </a:r>
          </a:p>
        </p:txBody>
      </p:sp>
      <p:pic>
        <p:nvPicPr>
          <p:cNvPr id="52226" name="Picture 8">
            <a:extLst>
              <a:ext uri="{FF2B5EF4-FFF2-40B4-BE49-F238E27FC236}">
                <a16:creationId xmlns:a16="http://schemas.microsoft.com/office/drawing/2014/main" id="{E2FC7A25-040D-E842-9F29-9DAD6C3FF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9387"/>
          <a:stretch>
            <a:fillRect/>
          </a:stretch>
        </p:blipFill>
        <p:spPr bwMode="auto">
          <a:xfrm>
            <a:off x="300038" y="1458913"/>
            <a:ext cx="8543925" cy="357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69491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Box 9">
            <a:extLst>
              <a:ext uri="{FF2B5EF4-FFF2-40B4-BE49-F238E27FC236}">
                <a16:creationId xmlns:a16="http://schemas.microsoft.com/office/drawing/2014/main" id="{A32F32E5-C0D5-D548-907E-8BBAEDC57E96}"/>
              </a:ext>
            </a:extLst>
          </p:cNvPr>
          <p:cNvSpPr txBox="1">
            <a:spLocks noChangeArrowheads="1"/>
          </p:cNvSpPr>
          <p:nvPr/>
        </p:nvSpPr>
        <p:spPr bwMode="auto">
          <a:xfrm>
            <a:off x="6172200" y="6488113"/>
            <a:ext cx="2971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1200" b="1">
                <a:solidFill>
                  <a:srgbClr val="D53D21"/>
                </a:solidFill>
                <a:latin typeface="Arial" panose="020B0604020202020204" pitchFamily="34" charset="0"/>
                <a:cs typeface="Arial" panose="020B0604020202020204" pitchFamily="34" charset="0"/>
              </a:rPr>
              <a:t>Figure 14.9c</a:t>
            </a:r>
          </a:p>
        </p:txBody>
      </p:sp>
      <p:pic>
        <p:nvPicPr>
          <p:cNvPr id="54274" name="Picture 10">
            <a:extLst>
              <a:ext uri="{FF2B5EF4-FFF2-40B4-BE49-F238E27FC236}">
                <a16:creationId xmlns:a16="http://schemas.microsoft.com/office/drawing/2014/main" id="{B93C5417-80F2-8B4C-98CA-6E79C05641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6165"/>
          <a:stretch>
            <a:fillRect/>
          </a:stretch>
        </p:blipFill>
        <p:spPr bwMode="auto">
          <a:xfrm>
            <a:off x="317500" y="647700"/>
            <a:ext cx="8507413"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Arrow Connector 3">
            <a:extLst>
              <a:ext uri="{FF2B5EF4-FFF2-40B4-BE49-F238E27FC236}">
                <a16:creationId xmlns:a16="http://schemas.microsoft.com/office/drawing/2014/main" id="{F301AABF-2558-3B46-A63C-C6DEC2F43333}"/>
              </a:ext>
            </a:extLst>
          </p:cNvPr>
          <p:cNvCxnSpPr/>
          <p:nvPr/>
        </p:nvCxnSpPr>
        <p:spPr>
          <a:xfrm flipV="1">
            <a:off x="990600" y="4495800"/>
            <a:ext cx="1524000" cy="1143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276" name="TextBox 6">
            <a:extLst>
              <a:ext uri="{FF2B5EF4-FFF2-40B4-BE49-F238E27FC236}">
                <a16:creationId xmlns:a16="http://schemas.microsoft.com/office/drawing/2014/main" id="{AB0CE6E4-F67B-8E41-A2C7-A0BD907CA82B}"/>
              </a:ext>
            </a:extLst>
          </p:cNvPr>
          <p:cNvSpPr txBox="1">
            <a:spLocks noChangeArrowheads="1"/>
          </p:cNvSpPr>
          <p:nvPr/>
        </p:nvSpPr>
        <p:spPr bwMode="auto">
          <a:xfrm>
            <a:off x="228600" y="5791200"/>
            <a:ext cx="3352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cs typeface="Arial" panose="020B0604020202020204" pitchFamily="34" charset="0"/>
              </a:rPr>
              <a:t>Not needed once transcription is initiated</a:t>
            </a:r>
          </a:p>
        </p:txBody>
      </p:sp>
    </p:spTree>
    <p:extLst>
      <p:ext uri="{BB962C8B-B14F-4D97-AF65-F5344CB8AC3E}">
        <p14:creationId xmlns:p14="http://schemas.microsoft.com/office/powerpoint/2010/main" val="2184878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A18B3EB3-3B9B-AC44-AE94-3CC451F6B9D7}"/>
              </a:ext>
            </a:extLst>
          </p:cNvPr>
          <p:cNvSpPr>
            <a:spLocks noGrp="1"/>
          </p:cNvSpPr>
          <p:nvPr>
            <p:ph type="title" idx="4294967295"/>
          </p:nvPr>
        </p:nvSpPr>
        <p:spPr/>
        <p:txBody>
          <a:bodyPr/>
          <a:lstStyle/>
          <a:p>
            <a:endParaRPr lang="en-US" altLang="en-US"/>
          </a:p>
        </p:txBody>
      </p:sp>
      <p:sp>
        <p:nvSpPr>
          <p:cNvPr id="56322" name="Content Placeholder 2">
            <a:extLst>
              <a:ext uri="{FF2B5EF4-FFF2-40B4-BE49-F238E27FC236}">
                <a16:creationId xmlns:a16="http://schemas.microsoft.com/office/drawing/2014/main" id="{61DC88D6-ABF9-DF48-A726-72186D4B7D5C}"/>
              </a:ext>
            </a:extLst>
          </p:cNvPr>
          <p:cNvSpPr>
            <a:spLocks noGrp="1"/>
          </p:cNvSpPr>
          <p:nvPr>
            <p:ph idx="4294967295"/>
          </p:nvPr>
        </p:nvSpPr>
        <p:spPr/>
        <p:txBody>
          <a:bodyPr/>
          <a:lstStyle/>
          <a:p>
            <a:pPr>
              <a:buFont typeface="Arial" panose="020B0604020202020204" pitchFamily="34" charset="0"/>
              <a:buNone/>
            </a:pPr>
            <a:endParaRPr lang="en-US" altLang="en-US"/>
          </a:p>
          <a:p>
            <a:r>
              <a:rPr lang="en-US" altLang="en-US"/>
              <a:t>Product is mRNA</a:t>
            </a:r>
          </a:p>
          <a:p>
            <a:pPr lvl="1"/>
            <a:r>
              <a:rPr lang="en-US" altLang="en-US"/>
              <a:t>In prokaryotes, few if any modifications are made to the mRNA.</a:t>
            </a:r>
          </a:p>
          <a:p>
            <a:pPr lvl="1"/>
            <a:r>
              <a:rPr lang="en-US" altLang="en-US"/>
              <a:t>In fact, translation begins before transcription is complete</a:t>
            </a:r>
          </a:p>
        </p:txBody>
      </p:sp>
    </p:spTree>
    <p:extLst>
      <p:ext uri="{BB962C8B-B14F-4D97-AF65-F5344CB8AC3E}">
        <p14:creationId xmlns:p14="http://schemas.microsoft.com/office/powerpoint/2010/main" val="23648458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B7360414-360F-C745-8FD3-9683AEA5D9AE}"/>
              </a:ext>
            </a:extLst>
          </p:cNvPr>
          <p:cNvSpPr>
            <a:spLocks noGrp="1"/>
          </p:cNvSpPr>
          <p:nvPr>
            <p:ph type="title"/>
          </p:nvPr>
        </p:nvSpPr>
        <p:spPr/>
        <p:txBody>
          <a:bodyPr/>
          <a:lstStyle/>
          <a:p>
            <a:r>
              <a:rPr lang="en-US" altLang="en-US"/>
              <a:t>Eukaryotes…</a:t>
            </a:r>
          </a:p>
        </p:txBody>
      </p:sp>
      <p:sp>
        <p:nvSpPr>
          <p:cNvPr id="57346" name="Content Placeholder 2">
            <a:extLst>
              <a:ext uri="{FF2B5EF4-FFF2-40B4-BE49-F238E27FC236}">
                <a16:creationId xmlns:a16="http://schemas.microsoft.com/office/drawing/2014/main" id="{6B056138-B679-4C43-82BC-52A2DCEC45E3}"/>
              </a:ext>
            </a:extLst>
          </p:cNvPr>
          <p:cNvSpPr>
            <a:spLocks noGrp="1"/>
          </p:cNvSpPr>
          <p:nvPr>
            <p:ph idx="1"/>
          </p:nvPr>
        </p:nvSpPr>
        <p:spPr/>
        <p:txBody>
          <a:bodyPr/>
          <a:lstStyle/>
          <a:p>
            <a:r>
              <a:rPr lang="en-US" altLang="en-US"/>
              <a:t>Eukaryotic mRNA</a:t>
            </a:r>
          </a:p>
          <a:p>
            <a:pPr lvl="1"/>
            <a:r>
              <a:rPr lang="en-US" altLang="en-US"/>
              <a:t>Undergoes many modifications prior to translation</a:t>
            </a:r>
          </a:p>
          <a:p>
            <a:pPr lvl="2"/>
            <a:r>
              <a:rPr lang="en-US" altLang="en-US"/>
              <a:t>Modifications at both 5</a:t>
            </a:r>
            <a:r>
              <a:rPr lang="ja-JP" altLang="en-US"/>
              <a:t>’</a:t>
            </a:r>
            <a:r>
              <a:rPr lang="en-US" altLang="en-US"/>
              <a:t> and 3</a:t>
            </a:r>
            <a:r>
              <a:rPr lang="ja-JP" altLang="en-US"/>
              <a:t>’</a:t>
            </a:r>
            <a:r>
              <a:rPr lang="en-US" altLang="en-US"/>
              <a:t> end</a:t>
            </a:r>
          </a:p>
          <a:p>
            <a:pPr lvl="2"/>
            <a:r>
              <a:rPr lang="en-US" altLang="en-US"/>
              <a:t>Removal of non-coding sequences (</a:t>
            </a:r>
            <a:r>
              <a:rPr lang="en-US" altLang="en-US">
                <a:solidFill>
                  <a:srgbClr val="FF0000"/>
                </a:solidFill>
              </a:rPr>
              <a:t>introns</a:t>
            </a:r>
            <a:r>
              <a:rPr lang="en-US" altLang="en-US"/>
              <a:t>) that interrupt the coding sequence </a:t>
            </a:r>
            <a:r>
              <a:rPr lang="en-US" altLang="en-US">
                <a:solidFill>
                  <a:srgbClr val="FF0000"/>
                </a:solidFill>
              </a:rPr>
              <a:t>(exons</a:t>
            </a:r>
            <a:r>
              <a:rPr lang="en-US" altLang="en-US"/>
              <a:t>)</a:t>
            </a:r>
          </a:p>
        </p:txBody>
      </p:sp>
    </p:spTree>
    <p:extLst>
      <p:ext uri="{BB962C8B-B14F-4D97-AF65-F5344CB8AC3E}">
        <p14:creationId xmlns:p14="http://schemas.microsoft.com/office/powerpoint/2010/main" val="15716395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8">
            <a:extLst>
              <a:ext uri="{FF2B5EF4-FFF2-40B4-BE49-F238E27FC236}">
                <a16:creationId xmlns:a16="http://schemas.microsoft.com/office/drawing/2014/main" id="{BD99BCC9-B36C-0442-89EA-63D1CB3BE915}"/>
              </a:ext>
            </a:extLst>
          </p:cNvPr>
          <p:cNvSpPr txBox="1">
            <a:spLocks noChangeArrowheads="1"/>
          </p:cNvSpPr>
          <p:nvPr/>
        </p:nvSpPr>
        <p:spPr bwMode="auto">
          <a:xfrm>
            <a:off x="6172200" y="6488113"/>
            <a:ext cx="2971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1200" b="1">
                <a:solidFill>
                  <a:srgbClr val="D53D21"/>
                </a:solidFill>
                <a:latin typeface="Arial" panose="020B0604020202020204" pitchFamily="34" charset="0"/>
                <a:cs typeface="Arial" panose="020B0604020202020204" pitchFamily="34" charset="0"/>
              </a:rPr>
              <a:t>Figure 14.12</a:t>
            </a:r>
          </a:p>
        </p:txBody>
      </p:sp>
      <p:pic>
        <p:nvPicPr>
          <p:cNvPr id="58370" name="Picture 9">
            <a:extLst>
              <a:ext uri="{FF2B5EF4-FFF2-40B4-BE49-F238E27FC236}">
                <a16:creationId xmlns:a16="http://schemas.microsoft.com/office/drawing/2014/main" id="{54F83A6A-58D2-1448-A2BD-AAA9BE33D9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5963"/>
          <a:stretch>
            <a:fillRect/>
          </a:stretch>
        </p:blipFill>
        <p:spPr bwMode="auto">
          <a:xfrm>
            <a:off x="300038" y="660400"/>
            <a:ext cx="8543925"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89793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4093742E-BC29-DB46-8698-927EDBCBEBB5}"/>
              </a:ext>
            </a:extLst>
          </p:cNvPr>
          <p:cNvSpPr>
            <a:spLocks noGrp="1"/>
          </p:cNvSpPr>
          <p:nvPr>
            <p:ph type="title"/>
          </p:nvPr>
        </p:nvSpPr>
        <p:spPr/>
        <p:txBody>
          <a:bodyPr/>
          <a:lstStyle/>
          <a:p>
            <a:endParaRPr lang="en-US" altLang="en-US"/>
          </a:p>
        </p:txBody>
      </p:sp>
      <p:pic>
        <p:nvPicPr>
          <p:cNvPr id="60418" name="Picture 9">
            <a:extLst>
              <a:ext uri="{FF2B5EF4-FFF2-40B4-BE49-F238E27FC236}">
                <a16:creationId xmlns:a16="http://schemas.microsoft.com/office/drawing/2014/main" id="{10824933-ED81-3C44-A306-EACCECAE55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5963"/>
          <a:stretch>
            <a:fillRect/>
          </a:stretch>
        </p:blipFill>
        <p:spPr>
          <a:xfrm>
            <a:off x="914400" y="1524000"/>
            <a:ext cx="7427913" cy="4525963"/>
          </a:xfrm>
        </p:spPr>
      </p:pic>
      <p:sp>
        <p:nvSpPr>
          <p:cNvPr id="5" name="Rectangle 4">
            <a:extLst>
              <a:ext uri="{FF2B5EF4-FFF2-40B4-BE49-F238E27FC236}">
                <a16:creationId xmlns:a16="http://schemas.microsoft.com/office/drawing/2014/main" id="{24D42970-691B-7E48-9D98-56288011648D}"/>
              </a:ext>
            </a:extLst>
          </p:cNvPr>
          <p:cNvSpPr/>
          <p:nvPr/>
        </p:nvSpPr>
        <p:spPr>
          <a:xfrm>
            <a:off x="1676400" y="1676400"/>
            <a:ext cx="51054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58ABFC27-4FAF-FE4A-A5CD-AA78E72F2984}"/>
              </a:ext>
            </a:extLst>
          </p:cNvPr>
          <p:cNvSpPr/>
          <p:nvPr/>
        </p:nvSpPr>
        <p:spPr>
          <a:xfrm>
            <a:off x="838200" y="4267200"/>
            <a:ext cx="7543800" cy="1371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0421" name="Group 10">
            <a:extLst>
              <a:ext uri="{FF2B5EF4-FFF2-40B4-BE49-F238E27FC236}">
                <a16:creationId xmlns:a16="http://schemas.microsoft.com/office/drawing/2014/main" id="{7538462B-D2F1-E845-92FF-9477E0B2B045}"/>
              </a:ext>
            </a:extLst>
          </p:cNvPr>
          <p:cNvGrpSpPr>
            <a:grpSpLocks/>
          </p:cNvGrpSpPr>
          <p:nvPr/>
        </p:nvGrpSpPr>
        <p:grpSpPr bwMode="auto">
          <a:xfrm>
            <a:off x="2895600" y="4953000"/>
            <a:ext cx="2514600" cy="228600"/>
            <a:chOff x="2895600" y="4267200"/>
            <a:chExt cx="2514600" cy="228600"/>
          </a:xfrm>
        </p:grpSpPr>
        <p:sp>
          <p:nvSpPr>
            <p:cNvPr id="7" name="Rectangle 6">
              <a:extLst>
                <a:ext uri="{FF2B5EF4-FFF2-40B4-BE49-F238E27FC236}">
                  <a16:creationId xmlns:a16="http://schemas.microsoft.com/office/drawing/2014/main" id="{70152043-FB61-FB42-A1BA-6E0B1B0C0B94}"/>
                </a:ext>
              </a:extLst>
            </p:cNvPr>
            <p:cNvSpPr/>
            <p:nvPr/>
          </p:nvSpPr>
          <p:spPr>
            <a:xfrm>
              <a:off x="2895600" y="4267200"/>
              <a:ext cx="8382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a:extLst>
                <a:ext uri="{FF2B5EF4-FFF2-40B4-BE49-F238E27FC236}">
                  <a16:creationId xmlns:a16="http://schemas.microsoft.com/office/drawing/2014/main" id="{832A0F67-17B0-4345-9EB4-4F852F670631}"/>
                </a:ext>
              </a:extLst>
            </p:cNvPr>
            <p:cNvSpPr/>
            <p:nvPr/>
          </p:nvSpPr>
          <p:spPr>
            <a:xfrm>
              <a:off x="3733800" y="4267200"/>
              <a:ext cx="8382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4EC227AC-60BF-2745-8DEC-5E357AB987CE}"/>
                </a:ext>
              </a:extLst>
            </p:cNvPr>
            <p:cNvSpPr/>
            <p:nvPr/>
          </p:nvSpPr>
          <p:spPr>
            <a:xfrm>
              <a:off x="4572000" y="4267200"/>
              <a:ext cx="8382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13" name="Straight Arrow Connector 12">
            <a:extLst>
              <a:ext uri="{FF2B5EF4-FFF2-40B4-BE49-F238E27FC236}">
                <a16:creationId xmlns:a16="http://schemas.microsoft.com/office/drawing/2014/main" id="{DA64AA68-FF07-1A40-9D74-01DE4B2EC8D9}"/>
              </a:ext>
            </a:extLst>
          </p:cNvPr>
          <p:cNvCxnSpPr/>
          <p:nvPr/>
        </p:nvCxnSpPr>
        <p:spPr>
          <a:xfrm rot="5400000">
            <a:off x="4037807" y="4571206"/>
            <a:ext cx="457200" cy="15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423" name="TextBox 13">
            <a:extLst>
              <a:ext uri="{FF2B5EF4-FFF2-40B4-BE49-F238E27FC236}">
                <a16:creationId xmlns:a16="http://schemas.microsoft.com/office/drawing/2014/main" id="{7B55BB84-9A4C-5542-A2A0-36591B723444}"/>
              </a:ext>
            </a:extLst>
          </p:cNvPr>
          <p:cNvSpPr txBox="1">
            <a:spLocks noChangeArrowheads="1"/>
          </p:cNvSpPr>
          <p:nvPr/>
        </p:nvSpPr>
        <p:spPr bwMode="auto">
          <a:xfrm>
            <a:off x="0" y="3810000"/>
            <a:ext cx="3505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cs typeface="Arial" panose="020B0604020202020204" pitchFamily="34" charset="0"/>
              </a:rPr>
              <a:t>Before translation can begin, introns are removed and exons are </a:t>
            </a:r>
            <a:r>
              <a:rPr lang="en-US" altLang="en-US" sz="1800" b="1">
                <a:latin typeface="Arial" panose="020B0604020202020204" pitchFamily="34" charset="0"/>
                <a:cs typeface="Arial" panose="020B0604020202020204" pitchFamily="34" charset="0"/>
              </a:rPr>
              <a:t>spliced </a:t>
            </a:r>
            <a:r>
              <a:rPr lang="en-US" altLang="en-US" sz="1800">
                <a:latin typeface="Arial" panose="020B0604020202020204" pitchFamily="34" charset="0"/>
                <a:cs typeface="Arial" panose="020B0604020202020204" pitchFamily="34" charset="0"/>
              </a:rPr>
              <a:t>together</a:t>
            </a:r>
          </a:p>
        </p:txBody>
      </p:sp>
      <p:sp>
        <p:nvSpPr>
          <p:cNvPr id="60424" name="TextBox 14">
            <a:extLst>
              <a:ext uri="{FF2B5EF4-FFF2-40B4-BE49-F238E27FC236}">
                <a16:creationId xmlns:a16="http://schemas.microsoft.com/office/drawing/2014/main" id="{4958FB93-FD47-5C46-9D89-A7CC41B657BE}"/>
              </a:ext>
            </a:extLst>
          </p:cNvPr>
          <p:cNvSpPr txBox="1">
            <a:spLocks noChangeArrowheads="1"/>
          </p:cNvSpPr>
          <p:nvPr/>
        </p:nvSpPr>
        <p:spPr bwMode="auto">
          <a:xfrm>
            <a:off x="2514600" y="5257800"/>
            <a:ext cx="403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cs typeface="Arial" panose="020B0604020202020204" pitchFamily="34" charset="0"/>
              </a:rPr>
              <a:t>Mature mRNA =589 nucleotides</a:t>
            </a:r>
          </a:p>
        </p:txBody>
      </p:sp>
      <p:sp>
        <p:nvSpPr>
          <p:cNvPr id="60425" name="TextBox 15">
            <a:extLst>
              <a:ext uri="{FF2B5EF4-FFF2-40B4-BE49-F238E27FC236}">
                <a16:creationId xmlns:a16="http://schemas.microsoft.com/office/drawing/2014/main" id="{4E4196BB-D852-7245-8410-DE86316B5BF6}"/>
              </a:ext>
            </a:extLst>
          </p:cNvPr>
          <p:cNvSpPr txBox="1">
            <a:spLocks noChangeArrowheads="1"/>
          </p:cNvSpPr>
          <p:nvPr/>
        </p:nvSpPr>
        <p:spPr bwMode="auto">
          <a:xfrm>
            <a:off x="2590800" y="2286000"/>
            <a:ext cx="472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cs typeface="Arial" panose="020B0604020202020204" pitchFamily="34" charset="0"/>
              </a:rPr>
              <a:t>Pre-mRNA =1295 nucleotides</a:t>
            </a:r>
          </a:p>
        </p:txBody>
      </p:sp>
    </p:spTree>
    <p:extLst>
      <p:ext uri="{BB962C8B-B14F-4D97-AF65-F5344CB8AC3E}">
        <p14:creationId xmlns:p14="http://schemas.microsoft.com/office/powerpoint/2010/main" val="24952170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41" name="Group 7">
            <a:extLst>
              <a:ext uri="{FF2B5EF4-FFF2-40B4-BE49-F238E27FC236}">
                <a16:creationId xmlns:a16="http://schemas.microsoft.com/office/drawing/2014/main" id="{BF02C989-F62B-DD49-9E54-6157E3E5CDD5}"/>
              </a:ext>
            </a:extLst>
          </p:cNvPr>
          <p:cNvGrpSpPr>
            <a:grpSpLocks/>
          </p:cNvGrpSpPr>
          <p:nvPr/>
        </p:nvGrpSpPr>
        <p:grpSpPr bwMode="auto">
          <a:xfrm>
            <a:off x="2133600" y="2362200"/>
            <a:ext cx="4876800" cy="228600"/>
            <a:chOff x="2895600" y="4267200"/>
            <a:chExt cx="2514600" cy="228600"/>
          </a:xfrm>
        </p:grpSpPr>
        <p:sp>
          <p:nvSpPr>
            <p:cNvPr id="9" name="Rectangle 8">
              <a:extLst>
                <a:ext uri="{FF2B5EF4-FFF2-40B4-BE49-F238E27FC236}">
                  <a16:creationId xmlns:a16="http://schemas.microsoft.com/office/drawing/2014/main" id="{12945E7C-BAEF-7444-933E-72ED6D8DFECF}"/>
                </a:ext>
              </a:extLst>
            </p:cNvPr>
            <p:cNvSpPr/>
            <p:nvPr/>
          </p:nvSpPr>
          <p:spPr>
            <a:xfrm>
              <a:off x="2895600" y="4267200"/>
              <a:ext cx="8382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6BA8757B-04B3-FB4D-9B12-8EAACE59904A}"/>
                </a:ext>
              </a:extLst>
            </p:cNvPr>
            <p:cNvSpPr/>
            <p:nvPr/>
          </p:nvSpPr>
          <p:spPr>
            <a:xfrm>
              <a:off x="3733800" y="4267200"/>
              <a:ext cx="8382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71F8ACB5-3C18-1543-A914-96D0937FCCB8}"/>
                </a:ext>
              </a:extLst>
            </p:cNvPr>
            <p:cNvSpPr/>
            <p:nvPr/>
          </p:nvSpPr>
          <p:spPr>
            <a:xfrm>
              <a:off x="4572000" y="4267200"/>
              <a:ext cx="8382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1442" name="TextBox 11">
            <a:extLst>
              <a:ext uri="{FF2B5EF4-FFF2-40B4-BE49-F238E27FC236}">
                <a16:creationId xmlns:a16="http://schemas.microsoft.com/office/drawing/2014/main" id="{0DFEAD2C-342F-5A4B-ADDC-BFA4DD4D5609}"/>
              </a:ext>
            </a:extLst>
          </p:cNvPr>
          <p:cNvSpPr txBox="1">
            <a:spLocks noChangeArrowheads="1"/>
          </p:cNvSpPr>
          <p:nvPr/>
        </p:nvSpPr>
        <p:spPr bwMode="auto">
          <a:xfrm>
            <a:off x="1143000" y="685800"/>
            <a:ext cx="6781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2000">
                <a:latin typeface="Arial" panose="020B0604020202020204" pitchFamily="34" charset="0"/>
                <a:cs typeface="Arial" panose="020B0604020202020204" pitchFamily="34" charset="0"/>
              </a:rPr>
              <a:t>Recall the mRNA is modified at both ends</a:t>
            </a:r>
          </a:p>
        </p:txBody>
      </p:sp>
      <p:sp>
        <p:nvSpPr>
          <p:cNvPr id="61443" name="TextBox 12">
            <a:extLst>
              <a:ext uri="{FF2B5EF4-FFF2-40B4-BE49-F238E27FC236}">
                <a16:creationId xmlns:a16="http://schemas.microsoft.com/office/drawing/2014/main" id="{9779D50F-76B6-F041-ACA4-CF9C8A0E7C88}"/>
              </a:ext>
            </a:extLst>
          </p:cNvPr>
          <p:cNvSpPr txBox="1">
            <a:spLocks noChangeArrowheads="1"/>
          </p:cNvSpPr>
          <p:nvPr/>
        </p:nvSpPr>
        <p:spPr bwMode="auto">
          <a:xfrm>
            <a:off x="304800" y="3352800"/>
            <a:ext cx="419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cs typeface="Arial" panose="020B0604020202020204" pitchFamily="34" charset="0"/>
              </a:rPr>
              <a:t>5</a:t>
            </a:r>
            <a:r>
              <a:rPr lang="ja-JP" altLang="en-US" sz="1800">
                <a:latin typeface="Arial" panose="020B0604020202020204" pitchFamily="34" charset="0"/>
                <a:cs typeface="Arial" panose="020B0604020202020204" pitchFamily="34" charset="0"/>
              </a:rPr>
              <a:t>’</a:t>
            </a:r>
            <a:r>
              <a:rPr lang="en-US" altLang="en-US" sz="1800">
                <a:latin typeface="Arial" panose="020B0604020202020204" pitchFamily="34" charset="0"/>
                <a:cs typeface="Arial" panose="020B0604020202020204" pitchFamily="34" charset="0"/>
              </a:rPr>
              <a:t> Methyl-Guanosine </a:t>
            </a:r>
            <a:r>
              <a:rPr lang="ja-JP" altLang="en-US" sz="1800">
                <a:latin typeface="Arial" panose="020B0604020202020204" pitchFamily="34" charset="0"/>
                <a:cs typeface="Arial" panose="020B0604020202020204" pitchFamily="34" charset="0"/>
              </a:rPr>
              <a:t>“</a:t>
            </a:r>
            <a:r>
              <a:rPr lang="en-US" altLang="en-US" sz="1800">
                <a:latin typeface="Arial" panose="020B0604020202020204" pitchFamily="34" charset="0"/>
                <a:cs typeface="Arial" panose="020B0604020202020204" pitchFamily="34" charset="0"/>
              </a:rPr>
              <a:t>cap</a:t>
            </a:r>
            <a:r>
              <a:rPr lang="ja-JP" altLang="en-US" sz="1800">
                <a:latin typeface="Arial" panose="020B0604020202020204" pitchFamily="34" charset="0"/>
                <a:cs typeface="Arial" panose="020B0604020202020204" pitchFamily="34" charset="0"/>
              </a:rPr>
              <a:t>”</a:t>
            </a:r>
            <a:endParaRPr lang="en-US" altLang="en-US" sz="1800">
              <a:latin typeface="Arial" panose="020B0604020202020204" pitchFamily="34" charset="0"/>
              <a:cs typeface="Arial" panose="020B0604020202020204" pitchFamily="34" charset="0"/>
            </a:endParaRPr>
          </a:p>
        </p:txBody>
      </p:sp>
      <p:sp>
        <p:nvSpPr>
          <p:cNvPr id="61444" name="TextBox 13">
            <a:extLst>
              <a:ext uri="{FF2B5EF4-FFF2-40B4-BE49-F238E27FC236}">
                <a16:creationId xmlns:a16="http://schemas.microsoft.com/office/drawing/2014/main" id="{BF744041-4906-EF44-B9BB-163D0E711CA9}"/>
              </a:ext>
            </a:extLst>
          </p:cNvPr>
          <p:cNvSpPr txBox="1">
            <a:spLocks noChangeArrowheads="1"/>
          </p:cNvSpPr>
          <p:nvPr/>
        </p:nvSpPr>
        <p:spPr bwMode="auto">
          <a:xfrm>
            <a:off x="1524000" y="22860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cs typeface="Arial" panose="020B0604020202020204" pitchFamily="34" charset="0"/>
              </a:rPr>
              <a:t>5</a:t>
            </a:r>
            <a:r>
              <a:rPr lang="ja-JP" altLang="en-US" sz="1800">
                <a:latin typeface="Arial" panose="020B0604020202020204" pitchFamily="34" charset="0"/>
                <a:cs typeface="Arial" panose="020B0604020202020204" pitchFamily="34" charset="0"/>
              </a:rPr>
              <a:t>’</a:t>
            </a:r>
            <a:r>
              <a:rPr lang="en-US" altLang="en-US" sz="1800">
                <a:latin typeface="Arial" panose="020B0604020202020204" pitchFamily="34" charset="0"/>
                <a:cs typeface="Arial" panose="020B0604020202020204" pitchFamily="34" charset="0"/>
              </a:rPr>
              <a:t>----</a:t>
            </a:r>
          </a:p>
        </p:txBody>
      </p:sp>
      <p:sp>
        <p:nvSpPr>
          <p:cNvPr id="61445" name="TextBox 14">
            <a:extLst>
              <a:ext uri="{FF2B5EF4-FFF2-40B4-BE49-F238E27FC236}">
                <a16:creationId xmlns:a16="http://schemas.microsoft.com/office/drawing/2014/main" id="{FB772F89-8127-4A47-BF3B-266CFCA47589}"/>
              </a:ext>
            </a:extLst>
          </p:cNvPr>
          <p:cNvSpPr txBox="1">
            <a:spLocks noChangeArrowheads="1"/>
          </p:cNvSpPr>
          <p:nvPr/>
        </p:nvSpPr>
        <p:spPr bwMode="auto">
          <a:xfrm>
            <a:off x="6934200" y="22860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cs typeface="Arial" panose="020B0604020202020204" pitchFamily="34" charset="0"/>
              </a:rPr>
              <a:t>----3</a:t>
            </a:r>
            <a:r>
              <a:rPr lang="ja-JP" altLang="en-US" sz="1800">
                <a:latin typeface="Arial" panose="020B0604020202020204" pitchFamily="34" charset="0"/>
                <a:cs typeface="Arial" panose="020B0604020202020204" pitchFamily="34" charset="0"/>
              </a:rPr>
              <a:t>’</a:t>
            </a:r>
            <a:endParaRPr lang="en-US" altLang="en-US" sz="1800">
              <a:latin typeface="Arial" panose="020B0604020202020204" pitchFamily="34" charset="0"/>
              <a:cs typeface="Arial" panose="020B0604020202020204" pitchFamily="34" charset="0"/>
            </a:endParaRPr>
          </a:p>
        </p:txBody>
      </p:sp>
      <p:cxnSp>
        <p:nvCxnSpPr>
          <p:cNvPr id="17" name="Straight Arrow Connector 16">
            <a:extLst>
              <a:ext uri="{FF2B5EF4-FFF2-40B4-BE49-F238E27FC236}">
                <a16:creationId xmlns:a16="http://schemas.microsoft.com/office/drawing/2014/main" id="{C54B960D-CD67-0647-B766-8FDE95F7E9D6}"/>
              </a:ext>
            </a:extLst>
          </p:cNvPr>
          <p:cNvCxnSpPr/>
          <p:nvPr/>
        </p:nvCxnSpPr>
        <p:spPr>
          <a:xfrm flipV="1">
            <a:off x="990600" y="2667000"/>
            <a:ext cx="838200" cy="685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447" name="TextBox 17">
            <a:extLst>
              <a:ext uri="{FF2B5EF4-FFF2-40B4-BE49-F238E27FC236}">
                <a16:creationId xmlns:a16="http://schemas.microsoft.com/office/drawing/2014/main" id="{B4FCF0E2-CF0C-1148-9929-9B13D8B53326}"/>
              </a:ext>
            </a:extLst>
          </p:cNvPr>
          <p:cNvSpPr txBox="1">
            <a:spLocks noChangeArrowheads="1"/>
          </p:cNvSpPr>
          <p:nvPr/>
        </p:nvSpPr>
        <p:spPr bwMode="auto">
          <a:xfrm>
            <a:off x="4724400" y="3352800"/>
            <a:ext cx="419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cs typeface="Arial" panose="020B0604020202020204" pitchFamily="34" charset="0"/>
              </a:rPr>
              <a:t>3</a:t>
            </a:r>
            <a:r>
              <a:rPr lang="ja-JP" altLang="en-US" sz="1800">
                <a:latin typeface="Arial" panose="020B0604020202020204" pitchFamily="34" charset="0"/>
                <a:cs typeface="Arial" panose="020B0604020202020204" pitchFamily="34" charset="0"/>
              </a:rPr>
              <a:t>’</a:t>
            </a:r>
            <a:r>
              <a:rPr lang="en-US" altLang="en-US" sz="1800">
                <a:latin typeface="Arial" panose="020B0604020202020204" pitchFamily="34" charset="0"/>
                <a:cs typeface="Arial" panose="020B0604020202020204" pitchFamily="34" charset="0"/>
              </a:rPr>
              <a:t> polyAdenosine </a:t>
            </a:r>
            <a:r>
              <a:rPr lang="ja-JP" altLang="en-US" sz="1800">
                <a:latin typeface="Arial" panose="020B0604020202020204" pitchFamily="34" charset="0"/>
                <a:cs typeface="Arial" panose="020B0604020202020204" pitchFamily="34" charset="0"/>
              </a:rPr>
              <a:t>“</a:t>
            </a:r>
            <a:r>
              <a:rPr lang="en-US" altLang="en-US" sz="1800">
                <a:latin typeface="Arial" panose="020B0604020202020204" pitchFamily="34" charset="0"/>
                <a:cs typeface="Arial" panose="020B0604020202020204" pitchFamily="34" charset="0"/>
              </a:rPr>
              <a:t>tail</a:t>
            </a:r>
            <a:r>
              <a:rPr lang="ja-JP" altLang="en-US" sz="1800">
                <a:latin typeface="Arial" panose="020B0604020202020204" pitchFamily="34" charset="0"/>
                <a:cs typeface="Arial" panose="020B0604020202020204" pitchFamily="34" charset="0"/>
              </a:rPr>
              <a:t>”</a:t>
            </a:r>
            <a:endParaRPr lang="en-US" altLang="en-US" sz="1800">
              <a:latin typeface="Arial" panose="020B0604020202020204" pitchFamily="34" charset="0"/>
              <a:cs typeface="Arial" panose="020B0604020202020204" pitchFamily="34" charset="0"/>
            </a:endParaRPr>
          </a:p>
        </p:txBody>
      </p:sp>
      <p:cxnSp>
        <p:nvCxnSpPr>
          <p:cNvPr id="19" name="Straight Arrow Connector 18">
            <a:extLst>
              <a:ext uri="{FF2B5EF4-FFF2-40B4-BE49-F238E27FC236}">
                <a16:creationId xmlns:a16="http://schemas.microsoft.com/office/drawing/2014/main" id="{5C08C62B-2763-8F40-BA9D-25E6A2EE0394}"/>
              </a:ext>
            </a:extLst>
          </p:cNvPr>
          <p:cNvCxnSpPr/>
          <p:nvPr/>
        </p:nvCxnSpPr>
        <p:spPr>
          <a:xfrm rot="5400000" flipH="1" flipV="1">
            <a:off x="6819900" y="2933700"/>
            <a:ext cx="685800" cy="152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1167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Box 11">
            <a:extLst>
              <a:ext uri="{FF2B5EF4-FFF2-40B4-BE49-F238E27FC236}">
                <a16:creationId xmlns:a16="http://schemas.microsoft.com/office/drawing/2014/main" id="{7E79D009-3C07-084B-9E78-D05055E3D074}"/>
              </a:ext>
            </a:extLst>
          </p:cNvPr>
          <p:cNvSpPr txBox="1">
            <a:spLocks noChangeArrowheads="1"/>
          </p:cNvSpPr>
          <p:nvPr/>
        </p:nvSpPr>
        <p:spPr bwMode="auto">
          <a:xfrm>
            <a:off x="1143000" y="685800"/>
            <a:ext cx="6781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2000">
                <a:latin typeface="Arial" panose="020B0604020202020204" pitchFamily="34" charset="0"/>
                <a:cs typeface="Arial" panose="020B0604020202020204" pitchFamily="34" charset="0"/>
              </a:rPr>
              <a:t>Recall the mRNA is modified at both ends</a:t>
            </a:r>
          </a:p>
        </p:txBody>
      </p:sp>
      <p:grpSp>
        <p:nvGrpSpPr>
          <p:cNvPr id="62466" name="Group 15">
            <a:extLst>
              <a:ext uri="{FF2B5EF4-FFF2-40B4-BE49-F238E27FC236}">
                <a16:creationId xmlns:a16="http://schemas.microsoft.com/office/drawing/2014/main" id="{A516AEE6-EF73-DC4E-97AD-1A23EF63EA48}"/>
              </a:ext>
            </a:extLst>
          </p:cNvPr>
          <p:cNvGrpSpPr>
            <a:grpSpLocks/>
          </p:cNvGrpSpPr>
          <p:nvPr/>
        </p:nvGrpSpPr>
        <p:grpSpPr bwMode="auto">
          <a:xfrm>
            <a:off x="0" y="2286000"/>
            <a:ext cx="6019800" cy="369888"/>
            <a:chOff x="990600" y="2286000"/>
            <a:chExt cx="6019800" cy="369332"/>
          </a:xfrm>
        </p:grpSpPr>
        <p:grpSp>
          <p:nvGrpSpPr>
            <p:cNvPr id="62469" name="Group 7">
              <a:extLst>
                <a:ext uri="{FF2B5EF4-FFF2-40B4-BE49-F238E27FC236}">
                  <a16:creationId xmlns:a16="http://schemas.microsoft.com/office/drawing/2014/main" id="{6C2507DC-B896-8A49-B99A-72D5872DF28A}"/>
                </a:ext>
              </a:extLst>
            </p:cNvPr>
            <p:cNvGrpSpPr>
              <a:grpSpLocks/>
            </p:cNvGrpSpPr>
            <p:nvPr/>
          </p:nvGrpSpPr>
          <p:grpSpPr bwMode="auto">
            <a:xfrm>
              <a:off x="2133600" y="2362200"/>
              <a:ext cx="4876800" cy="228600"/>
              <a:chOff x="2895600" y="4267200"/>
              <a:chExt cx="2514600" cy="228600"/>
            </a:xfrm>
          </p:grpSpPr>
          <p:sp>
            <p:nvSpPr>
              <p:cNvPr id="9" name="Rectangle 8">
                <a:extLst>
                  <a:ext uri="{FF2B5EF4-FFF2-40B4-BE49-F238E27FC236}">
                    <a16:creationId xmlns:a16="http://schemas.microsoft.com/office/drawing/2014/main" id="{73A5B2DB-99E3-6D4F-8267-ECE4F55ED150}"/>
                  </a:ext>
                </a:extLst>
              </p:cNvPr>
              <p:cNvSpPr/>
              <p:nvPr/>
            </p:nvSpPr>
            <p:spPr>
              <a:xfrm>
                <a:off x="2895600" y="4267085"/>
                <a:ext cx="838200" cy="228257"/>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62F7F58E-0708-BE42-A751-5D7A6CA173AC}"/>
                  </a:ext>
                </a:extLst>
              </p:cNvPr>
              <p:cNvSpPr/>
              <p:nvPr/>
            </p:nvSpPr>
            <p:spPr>
              <a:xfrm>
                <a:off x="3733800" y="4267085"/>
                <a:ext cx="838200" cy="228257"/>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E0C23271-2FC2-8F40-96BC-3DE89259A6E0}"/>
                  </a:ext>
                </a:extLst>
              </p:cNvPr>
              <p:cNvSpPr/>
              <p:nvPr/>
            </p:nvSpPr>
            <p:spPr>
              <a:xfrm>
                <a:off x="4572000" y="4267085"/>
                <a:ext cx="838200" cy="228257"/>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2470" name="TextBox 13">
              <a:extLst>
                <a:ext uri="{FF2B5EF4-FFF2-40B4-BE49-F238E27FC236}">
                  <a16:creationId xmlns:a16="http://schemas.microsoft.com/office/drawing/2014/main" id="{8C070687-541F-E940-BF4F-9379E9792A4E}"/>
                </a:ext>
              </a:extLst>
            </p:cNvPr>
            <p:cNvSpPr txBox="1">
              <a:spLocks noChangeArrowheads="1"/>
            </p:cNvSpPr>
            <p:nvPr/>
          </p:nvSpPr>
          <p:spPr bwMode="auto">
            <a:xfrm>
              <a:off x="990600" y="2286000"/>
              <a:ext cx="1295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cs typeface="Arial" panose="020B0604020202020204" pitchFamily="34" charset="0"/>
                </a:rPr>
                <a:t>5MeG</a:t>
              </a:r>
              <a:r>
                <a:rPr lang="ja-JP" altLang="en-US" sz="1800">
                  <a:latin typeface="Arial" panose="020B0604020202020204" pitchFamily="34" charset="0"/>
                  <a:cs typeface="Arial" panose="020B0604020202020204" pitchFamily="34" charset="0"/>
                </a:rPr>
                <a:t>’</a:t>
              </a:r>
              <a:r>
                <a:rPr lang="en-US" altLang="en-US" sz="1800">
                  <a:latin typeface="Arial" panose="020B0604020202020204" pitchFamily="34" charset="0"/>
                  <a:cs typeface="Arial" panose="020B0604020202020204" pitchFamily="34" charset="0"/>
                </a:rPr>
                <a:t>----</a:t>
              </a:r>
            </a:p>
          </p:txBody>
        </p:sp>
      </p:grpSp>
      <p:sp>
        <p:nvSpPr>
          <p:cNvPr id="62467" name="TextBox 14">
            <a:extLst>
              <a:ext uri="{FF2B5EF4-FFF2-40B4-BE49-F238E27FC236}">
                <a16:creationId xmlns:a16="http://schemas.microsoft.com/office/drawing/2014/main" id="{E79A3936-7199-F247-9753-41C027633540}"/>
              </a:ext>
            </a:extLst>
          </p:cNvPr>
          <p:cNvSpPr txBox="1">
            <a:spLocks noChangeArrowheads="1"/>
          </p:cNvSpPr>
          <p:nvPr/>
        </p:nvSpPr>
        <p:spPr bwMode="auto">
          <a:xfrm>
            <a:off x="5943600" y="2286000"/>
            <a:ext cx="3200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400">
                <a:latin typeface="Arial" panose="020B0604020202020204" pitchFamily="34" charset="0"/>
                <a:cs typeface="Arial" panose="020B0604020202020204" pitchFamily="34" charset="0"/>
              </a:rPr>
              <a:t>AAAAAAAAAAAAAAAA</a:t>
            </a:r>
            <a:r>
              <a:rPr lang="en-US" altLang="en-US" sz="1600" baseline="-25000">
                <a:latin typeface="Arial" panose="020B0604020202020204" pitchFamily="34" charset="0"/>
                <a:cs typeface="Arial" panose="020B0604020202020204" pitchFamily="34" charset="0"/>
              </a:rPr>
              <a:t>(100-200)</a:t>
            </a:r>
            <a:r>
              <a:rPr lang="en-US" altLang="en-US" sz="1600">
                <a:latin typeface="Arial" panose="020B0604020202020204" pitchFamily="34" charset="0"/>
                <a:cs typeface="Arial" panose="020B0604020202020204" pitchFamily="34" charset="0"/>
              </a:rPr>
              <a:t>---</a:t>
            </a:r>
            <a:r>
              <a:rPr lang="en-US" altLang="en-US" sz="1800">
                <a:latin typeface="Arial" panose="020B0604020202020204" pitchFamily="34" charset="0"/>
                <a:cs typeface="Arial" panose="020B0604020202020204" pitchFamily="34" charset="0"/>
              </a:rPr>
              <a:t>3</a:t>
            </a:r>
            <a:r>
              <a:rPr lang="ja-JP" altLang="en-US" sz="1800">
                <a:latin typeface="Arial" panose="020B0604020202020204" pitchFamily="34" charset="0"/>
                <a:cs typeface="Arial" panose="020B0604020202020204" pitchFamily="34" charset="0"/>
              </a:rPr>
              <a:t>’</a:t>
            </a:r>
            <a:endParaRPr lang="en-US" altLang="en-US" sz="1800">
              <a:latin typeface="Arial" panose="020B0604020202020204" pitchFamily="34" charset="0"/>
              <a:cs typeface="Arial" panose="020B0604020202020204" pitchFamily="34" charset="0"/>
            </a:endParaRPr>
          </a:p>
        </p:txBody>
      </p:sp>
      <p:sp>
        <p:nvSpPr>
          <p:cNvPr id="62468" name="TextBox 18">
            <a:extLst>
              <a:ext uri="{FF2B5EF4-FFF2-40B4-BE49-F238E27FC236}">
                <a16:creationId xmlns:a16="http://schemas.microsoft.com/office/drawing/2014/main" id="{13C0252D-92FC-B141-9A11-44AE89429A68}"/>
              </a:ext>
            </a:extLst>
          </p:cNvPr>
          <p:cNvSpPr txBox="1">
            <a:spLocks noChangeArrowheads="1"/>
          </p:cNvSpPr>
          <p:nvPr/>
        </p:nvSpPr>
        <p:spPr bwMode="auto">
          <a:xfrm>
            <a:off x="152400" y="4419600"/>
            <a:ext cx="868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400">
                <a:latin typeface="Arial" panose="020B0604020202020204" pitchFamily="34" charset="0"/>
                <a:cs typeface="Arial" panose="020B0604020202020204" pitchFamily="34" charset="0"/>
              </a:rPr>
              <a:t>Assumed that the modifications of the mRNA aid its export from the nucleus and mark the RNA as ready for translation.</a:t>
            </a:r>
          </a:p>
        </p:txBody>
      </p:sp>
    </p:spTree>
    <p:extLst>
      <p:ext uri="{BB962C8B-B14F-4D97-AF65-F5344CB8AC3E}">
        <p14:creationId xmlns:p14="http://schemas.microsoft.com/office/powerpoint/2010/main" val="3366048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1" descr="11_17_Figure_L.jpg">
            <a:extLst>
              <a:ext uri="{FF2B5EF4-FFF2-40B4-BE49-F238E27FC236}">
                <a16:creationId xmlns:a16="http://schemas.microsoft.com/office/drawing/2014/main" id="{FDAE712E-FEC4-B245-902B-2A4779E4631C}"/>
              </a:ext>
            </a:extLst>
          </p:cNvPr>
          <p:cNvPicPr>
            <a:picLocks noGrp="1" noChangeAspect="1" noChangeArrowheads="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685800" y="-36400"/>
            <a:ext cx="8229600" cy="71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0960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F2DA-22F3-6446-9532-9FF44D1D65E4}"/>
              </a:ext>
            </a:extLst>
          </p:cNvPr>
          <p:cNvSpPr>
            <a:spLocks noGrp="1"/>
          </p:cNvSpPr>
          <p:nvPr>
            <p:ph type="title"/>
          </p:nvPr>
        </p:nvSpPr>
        <p:spPr/>
        <p:txBody>
          <a:bodyPr/>
          <a:lstStyle/>
          <a:p>
            <a:r>
              <a:rPr lang="en-US" dirty="0"/>
              <a:t>Telomeres are interesting and sometimes misunderstood.</a:t>
            </a:r>
          </a:p>
        </p:txBody>
      </p:sp>
      <p:sp>
        <p:nvSpPr>
          <p:cNvPr id="3" name="Content Placeholder 2">
            <a:extLst>
              <a:ext uri="{FF2B5EF4-FFF2-40B4-BE49-F238E27FC236}">
                <a16:creationId xmlns:a16="http://schemas.microsoft.com/office/drawing/2014/main" id="{4BFD9F85-2574-AE47-AB35-BC261FC9B919}"/>
              </a:ext>
            </a:extLst>
          </p:cNvPr>
          <p:cNvSpPr>
            <a:spLocks noGrp="1"/>
          </p:cNvSpPr>
          <p:nvPr>
            <p:ph idx="1"/>
          </p:nvPr>
        </p:nvSpPr>
        <p:spPr/>
        <p:txBody>
          <a:bodyPr/>
          <a:lstStyle/>
          <a:p>
            <a:r>
              <a:rPr lang="en-US" dirty="0"/>
              <a:t>In early development our telomerase is active and continually making telomeres to protect chromosome ends during times of rapid cell division (because DNA replicates prior to every cell division).</a:t>
            </a:r>
          </a:p>
          <a:p>
            <a:endParaRPr lang="en-US" dirty="0"/>
          </a:p>
          <a:p>
            <a:r>
              <a:rPr lang="en-US" dirty="0"/>
              <a:t>Long telomeres are actually as sign of youth--and sham pharmaceuticals are available to “lengthen your telomeres”</a:t>
            </a:r>
          </a:p>
        </p:txBody>
      </p:sp>
    </p:spTree>
    <p:extLst>
      <p:ext uri="{BB962C8B-B14F-4D97-AF65-F5344CB8AC3E}">
        <p14:creationId xmlns:p14="http://schemas.microsoft.com/office/powerpoint/2010/main" val="720127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AE527D-2CFB-DB43-B397-7D2450F4BACE}"/>
              </a:ext>
            </a:extLst>
          </p:cNvPr>
          <p:cNvSpPr>
            <a:spLocks noGrp="1"/>
          </p:cNvSpPr>
          <p:nvPr>
            <p:ph type="title"/>
          </p:nvPr>
        </p:nvSpPr>
        <p:spPr/>
        <p:txBody>
          <a:bodyPr/>
          <a:lstStyle/>
          <a:p>
            <a:r>
              <a:rPr lang="en-US" dirty="0"/>
              <a:t>YIKES</a:t>
            </a:r>
          </a:p>
        </p:txBody>
      </p:sp>
      <p:sp>
        <p:nvSpPr>
          <p:cNvPr id="5" name="Content Placeholder 4">
            <a:extLst>
              <a:ext uri="{FF2B5EF4-FFF2-40B4-BE49-F238E27FC236}">
                <a16:creationId xmlns:a16="http://schemas.microsoft.com/office/drawing/2014/main" id="{7F9E3F43-F168-A743-90AB-3E40B69C9796}"/>
              </a:ext>
            </a:extLst>
          </p:cNvPr>
          <p:cNvSpPr>
            <a:spLocks noGrp="1"/>
          </p:cNvSpPr>
          <p:nvPr>
            <p:ph idx="1"/>
          </p:nvPr>
        </p:nvSpPr>
        <p:spPr/>
        <p:txBody>
          <a:bodyPr/>
          <a:lstStyle/>
          <a:p>
            <a:r>
              <a:rPr lang="en-US" dirty="0">
                <a:hlinkClick r:id="rId2"/>
              </a:rPr>
              <a:t>https://primalforce.net/vsl/thrive-page-for-telo-x-nano/?as_campaign=ppc_google_teloxnano_thrive_presale_20191127&amp;as_source=google&amp;as_medium=ppc</a:t>
            </a:r>
            <a:endParaRPr lang="en-US" dirty="0"/>
          </a:p>
          <a:p>
            <a:endParaRPr lang="en-US" dirty="0"/>
          </a:p>
        </p:txBody>
      </p:sp>
    </p:spTree>
    <p:extLst>
      <p:ext uri="{BB962C8B-B14F-4D97-AF65-F5344CB8AC3E}">
        <p14:creationId xmlns:p14="http://schemas.microsoft.com/office/powerpoint/2010/main" val="2463935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22174-3B90-5F44-A093-65425BCA0C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6DE677-1A67-D14A-AAE3-CE7BD4D8691A}"/>
              </a:ext>
            </a:extLst>
          </p:cNvPr>
          <p:cNvSpPr>
            <a:spLocks noGrp="1"/>
          </p:cNvSpPr>
          <p:nvPr>
            <p:ph idx="1"/>
          </p:nvPr>
        </p:nvSpPr>
        <p:spPr>
          <a:xfrm>
            <a:off x="457200" y="1600200"/>
            <a:ext cx="8229600" cy="5181600"/>
          </a:xfrm>
        </p:spPr>
        <p:txBody>
          <a:bodyPr/>
          <a:lstStyle/>
          <a:p>
            <a:r>
              <a:rPr lang="en-US" dirty="0"/>
              <a:t>But in fact, the shortening of telomeres IS protective.  Since telomerase stops making telomeres after  early development, each time a cell divides its telomeres shorten.</a:t>
            </a:r>
          </a:p>
          <a:p>
            <a:endParaRPr lang="en-US" dirty="0"/>
          </a:p>
          <a:p>
            <a:r>
              <a:rPr lang="en-US" dirty="0"/>
              <a:t>Shortening is an indicator that a cell has divided many times, and the DNA that cell is “old” having been replicated many times. </a:t>
            </a:r>
          </a:p>
          <a:p>
            <a:r>
              <a:rPr lang="en-US" dirty="0"/>
              <a:t>That DNA is likely to have accumulated mutations</a:t>
            </a:r>
          </a:p>
        </p:txBody>
      </p:sp>
    </p:spTree>
    <p:extLst>
      <p:ext uri="{BB962C8B-B14F-4D97-AF65-F5344CB8AC3E}">
        <p14:creationId xmlns:p14="http://schemas.microsoft.com/office/powerpoint/2010/main" val="2789979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967A3-DF42-9642-9F54-7B7373C7B7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818C65-63A4-544E-8711-7C4366BBCD89}"/>
              </a:ext>
            </a:extLst>
          </p:cNvPr>
          <p:cNvSpPr>
            <a:spLocks noGrp="1"/>
          </p:cNvSpPr>
          <p:nvPr>
            <p:ph idx="1"/>
          </p:nvPr>
        </p:nvSpPr>
        <p:spPr/>
        <p:txBody>
          <a:bodyPr/>
          <a:lstStyle/>
          <a:p>
            <a:r>
              <a:rPr lang="en-US" dirty="0"/>
              <a:t>Cells “monitor” length of their telomeres and are programed to undergo apoptosis (programed cell death) when chromosomes shorten to a critical length).</a:t>
            </a:r>
          </a:p>
          <a:p>
            <a:endParaRPr lang="en-US" dirty="0"/>
          </a:p>
          <a:p>
            <a:r>
              <a:rPr lang="en-US" dirty="0"/>
              <a:t>This takes cells which would likely have lots of mutations out of the organism. Cancer is the result of lots of mutations in a cell--</a:t>
            </a:r>
          </a:p>
          <a:p>
            <a:endParaRPr lang="en-US" dirty="0"/>
          </a:p>
          <a:p>
            <a:pPr marL="0" indent="0">
              <a:buNone/>
            </a:pPr>
            <a:endParaRPr lang="en-US" dirty="0"/>
          </a:p>
        </p:txBody>
      </p:sp>
    </p:spTree>
    <p:extLst>
      <p:ext uri="{BB962C8B-B14F-4D97-AF65-F5344CB8AC3E}">
        <p14:creationId xmlns:p14="http://schemas.microsoft.com/office/powerpoint/2010/main" val="4220511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cture15fall2019" id="{4730676C-6FA9-C345-BECF-E89A4A5E5E2B}" vid="{9F4E1826-619B-C14D-B240-255328F1E8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5004</TotalTime>
  <Words>1767</Words>
  <Application>Microsoft Macintosh PowerPoint</Application>
  <PresentationFormat>On-screen Show (4:3)</PresentationFormat>
  <Paragraphs>203</Paragraphs>
  <Slides>47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Office Theme</vt:lpstr>
      <vt:lpstr>Lecture 35 Dec. 9th  , 2019</vt:lpstr>
      <vt:lpstr>Where were we? </vt:lpstr>
      <vt:lpstr>PowerPoint Presentation</vt:lpstr>
      <vt:lpstr>PowerPoint Presentation</vt:lpstr>
      <vt:lpstr>PowerPoint Presentation</vt:lpstr>
      <vt:lpstr>Telomeres are interesting and sometimes misunderstood.</vt:lpstr>
      <vt:lpstr>YIKES</vt:lpstr>
      <vt:lpstr>PowerPoint Presentation</vt:lpstr>
      <vt:lpstr>PowerPoint Presentation</vt:lpstr>
      <vt:lpstr>Critical thinking… </vt:lpstr>
      <vt:lpstr>Moving on from DNA and DNA replication…</vt:lpstr>
      <vt:lpstr>PowerPoint Presentation</vt:lpstr>
      <vt:lpstr>PowerPoint Presentation</vt:lpstr>
      <vt:lpstr>PowerPoint Presentation</vt:lpstr>
      <vt:lpstr>A genetic puzzle…</vt:lpstr>
      <vt:lpstr>PowerPoint Presentation</vt:lpstr>
      <vt:lpstr>One reason? RNA is probably more important than anyone predicted!!</vt:lpstr>
      <vt:lpstr>Chapter 13…</vt:lpstr>
      <vt:lpstr>Gene expression begins with transcription of DNA into RNA. </vt:lpstr>
      <vt:lpstr>PowerPoint Presentation</vt:lpstr>
      <vt:lpstr>PowerPoint Presentation</vt:lpstr>
      <vt:lpstr>PowerPoint Presentation</vt:lpstr>
      <vt:lpstr>Several key differences</vt:lpstr>
      <vt:lpstr>PowerPoint Presentation</vt:lpstr>
      <vt:lpstr>PowerPoint Presentation</vt:lpstr>
      <vt:lpstr>PowerPoint Presentation</vt:lpstr>
      <vt:lpstr>RNA is probably more important than anyone predicted!!</vt:lpstr>
      <vt:lpstr>Chapter 13…</vt:lpstr>
      <vt:lpstr>Gene expression begins with transcription of DNA into RNA. </vt:lpstr>
      <vt:lpstr>PowerPoint Presentation</vt:lpstr>
      <vt:lpstr>PowerPoint Presentation</vt:lpstr>
      <vt:lpstr>PowerPoint Presentation</vt:lpstr>
      <vt:lpstr>Several key differences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Eukaryotes…</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15 October 7,2019</dc:title>
  <dc:subject/>
  <dc:creator>Super, Heidi</dc:creator>
  <cp:keywords/>
  <dc:description/>
  <cp:lastModifiedBy>Super, Heidi</cp:lastModifiedBy>
  <cp:revision>93</cp:revision>
  <cp:lastPrinted>2019-10-11T13:27:27Z</cp:lastPrinted>
  <dcterms:created xsi:type="dcterms:W3CDTF">2019-10-07T18:23:51Z</dcterms:created>
  <dcterms:modified xsi:type="dcterms:W3CDTF">2019-12-08T17:49:58Z</dcterms:modified>
  <cp:category/>
</cp:coreProperties>
</file>